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8"/>
  </p:notesMasterIdLst>
  <p:sldIdLst>
    <p:sldId id="256" r:id="rId2"/>
    <p:sldId id="257" r:id="rId3"/>
    <p:sldId id="312" r:id="rId4"/>
    <p:sldId id="258" r:id="rId5"/>
    <p:sldId id="259" r:id="rId6"/>
    <p:sldId id="260" r:id="rId7"/>
    <p:sldId id="261" r:id="rId8"/>
    <p:sldId id="262" r:id="rId9"/>
    <p:sldId id="263" r:id="rId10"/>
    <p:sldId id="264" r:id="rId11"/>
    <p:sldId id="265" r:id="rId12"/>
    <p:sldId id="313" r:id="rId13"/>
    <p:sldId id="266" r:id="rId14"/>
    <p:sldId id="267"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10" r:id="rId56"/>
    <p:sldId id="311" r:id="rId5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
          <p15:clr>
            <a:srgbClr val="A4A3A4"/>
          </p15:clr>
        </p15:guide>
        <p15:guide id="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irVHNDfIGp73zyaVjmRLGQ1623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8" autoAdjust="0"/>
    <p:restoredTop sz="85354" autoAdjust="0"/>
  </p:normalViewPr>
  <p:slideViewPr>
    <p:cSldViewPr snapToGrid="0">
      <p:cViewPr varScale="1">
        <p:scale>
          <a:sx n="99" d="100"/>
          <a:sy n="99" d="100"/>
        </p:scale>
        <p:origin x="2453" y="77"/>
      </p:cViewPr>
      <p:guideLst>
        <p:guide orient="horz" pos="96"/>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 name="Google Shape;81;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Arial"/>
              <a:ea typeface="Arial"/>
              <a:cs typeface="Arial"/>
              <a:sym typeface="Arial"/>
            </a:endParaRPr>
          </a:p>
        </p:txBody>
      </p:sp>
      <p:sp>
        <p:nvSpPr>
          <p:cNvPr id="251" name="Google Shape;251;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3" name="Google Shape;663;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36339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Amazon Machine Image (AMI)</a:t>
            </a:r>
            <a:endParaRPr dirty="0"/>
          </a:p>
        </p:txBody>
      </p:sp>
      <p:sp>
        <p:nvSpPr>
          <p:cNvPr id="330" name="Google Shape;330;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fontAlgn="ctr"/>
            <a:r>
              <a:rPr lang="en-US" sz="1200" b="0" i="0" u="none" strike="noStrike" cap="none" dirty="0" smtClean="0">
                <a:solidFill>
                  <a:schemeClr val="dk1"/>
                </a:solidFill>
                <a:effectLst/>
                <a:latin typeface="Calibri"/>
                <a:ea typeface="Calibri"/>
                <a:cs typeface="Calibri"/>
                <a:sym typeface="Calibri"/>
              </a:rPr>
              <a:t>In AWS, Reserved Instances (RIs) commit to specific resources for a set period of time, while Savings Plans commit to spending a set amount of money per hour. Also,</a:t>
            </a:r>
            <a:r>
              <a:rPr lang="en-US" sz="1200" b="0" i="0" u="none" strike="noStrike" cap="none" baseline="0" dirty="0" smtClean="0">
                <a:solidFill>
                  <a:schemeClr val="dk1"/>
                </a:solidFill>
                <a:effectLst/>
                <a:latin typeface="Calibri"/>
                <a:ea typeface="Calibri"/>
                <a:cs typeface="Calibri"/>
                <a:sym typeface="Calibri"/>
              </a:rPr>
              <a:t> Saving Plans have higher flexibility and broader coverage than Reserved Instances.</a:t>
            </a:r>
            <a:endParaRPr lang="en-US" sz="1200" b="0" i="0" u="none" strike="noStrike" cap="none" dirty="0" smtClean="0">
              <a:solidFill>
                <a:schemeClr val="dk1"/>
              </a:solidFill>
              <a:effectLst/>
              <a:latin typeface="Calibri"/>
              <a:ea typeface="Calibri"/>
              <a:cs typeface="Calibri"/>
              <a:sym typeface="Calibri"/>
            </a:endParaRPr>
          </a:p>
          <a:p>
            <a:r>
              <a:rPr lang="en-US" sz="1200" b="0" i="0" u="none" strike="noStrike" cap="none" dirty="0" smtClean="0">
                <a:solidFill>
                  <a:schemeClr val="dk1"/>
                </a:solidFill>
                <a:effectLst/>
                <a:latin typeface="Calibri"/>
                <a:ea typeface="Calibri"/>
                <a:cs typeface="Calibri"/>
                <a:sym typeface="Calibri"/>
              </a:rPr>
              <a:t/>
            </a:r>
            <a:br>
              <a:rPr lang="en-US" sz="1200" b="0" i="0" u="none" strike="noStrike" cap="none" dirty="0" smtClean="0">
                <a:solidFill>
                  <a:schemeClr val="dk1"/>
                </a:solidFill>
                <a:effectLst/>
                <a:latin typeface="Calibri"/>
                <a:ea typeface="Calibri"/>
                <a:cs typeface="Calibri"/>
                <a:sym typeface="Calibri"/>
              </a:rPr>
            </a:br>
            <a:endParaRPr dirty="0"/>
          </a:p>
        </p:txBody>
      </p:sp>
      <p:sp>
        <p:nvSpPr>
          <p:cNvPr id="378" name="Google Shape;378;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 name="Google Shape;393;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 name="Google Shape;409;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67439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4" name="Google Shape;454;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smtClean="0"/>
              <a:t>99.999999999% durability</a:t>
            </a:r>
            <a:r>
              <a:rPr lang="en-US" dirty="0" smtClean="0"/>
              <a:t> means that </a:t>
            </a:r>
            <a:r>
              <a:rPr lang="en-US" b="1" dirty="0" smtClean="0"/>
              <a:t>if you store 10 million (10,000,000) objects in S3, you can expect to lose one object every 10,000 </a:t>
            </a:r>
            <a:r>
              <a:rPr lang="en-US" b="1" dirty="0" err="1" smtClean="0"/>
              <a:t>years.</a:t>
            </a:r>
            <a:r>
              <a:rPr lang="en-US" dirty="0" err="1" smtClean="0"/>
              <a:t>This</a:t>
            </a:r>
            <a:r>
              <a:rPr lang="en-US" dirty="0" smtClean="0"/>
              <a:t> is because S3 is designed to withstand </a:t>
            </a:r>
            <a:r>
              <a:rPr lang="en-US" b="1" dirty="0" smtClean="0"/>
              <a:t>hardware failures, disk corruption, and even data center outages</a:t>
            </a:r>
            <a:r>
              <a:rPr lang="en-US" dirty="0" smtClean="0"/>
              <a:t> without losing your data.</a:t>
            </a:r>
            <a:endParaRPr dirty="0"/>
          </a:p>
        </p:txBody>
      </p:sp>
      <p:sp>
        <p:nvSpPr>
          <p:cNvPr id="469" name="Google Shape;469;p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7" name="Google Shape;477;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EBS is like a USB drive attached over network (Network USB Drive).</a:t>
            </a:r>
          </a:p>
        </p:txBody>
      </p:sp>
      <p:sp>
        <p:nvSpPr>
          <p:cNvPr id="496" name="Google Shape;496;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15" name="Google Shape;515;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7" name="Google Shape;537;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An AWS Region is a cluster of data centers in a specific geographic area, such as the Northeastern United States or Western Europe. Each AWS Region includes multiple AZs. However, each AZ is restricted to a specific AWS Region. You can use multiple AZs within one Region, but you can't use the same AZ across multiple Regions. It is a best practice to choose a region that is geographically close to users; this reduces latency because data reaches the users more quickly. An AZ is a standalone data center or set of data centers within a Region. Each AZ operates independently, so a failure in one won't affect others. In disaster recovery plans, enterprises use multiple AZs to increase redundancy and reliability.</a:t>
            </a:r>
            <a:endParaRPr/>
          </a:p>
        </p:txBody>
      </p:sp>
      <p:sp>
        <p:nvSpPr>
          <p:cNvPr id="544" name="Google Shape;544;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p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9" name="Google Shape;55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6" name="Google Shape;606;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A security group can be used only in the VPC for which it is created. You can associate each instance with multiple security groups, and you can associate each security group with multiple instances. You add rules to each security group that allow traffic to or from its associated instances. You can modify the rules for a security group at any time. The following diagram shows a VPC with a subnet, an internet gateway, and a security group. The subnet contains EC2 instances. The security group is associated with the instances. The only traffic that reaches the instance is the traffic allowed by the security group rules. For example, if the security group contains a rule that allows web traffic from your network, then you can connect to your instance from your computer using HTTP/HTTPS. Security groups are stateful—if you send a request from your instance, the response traffic for that request is allowed to flow in regardless of inbound security group rules. Also, responses to allowed inbound traffic are allowed to flow out, regardless of outbound rules. </a:t>
            </a:r>
            <a:endParaRPr/>
          </a:p>
        </p:txBody>
      </p:sp>
      <p:sp>
        <p:nvSpPr>
          <p:cNvPr id="613" name="Google Shape;613;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9" name="Google Shape;629;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6" name="Google Shape;636;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p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Google Shape;682;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3" name="Google Shape;683;p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46" name="Google Shape;146;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95" name="Google Shape;195;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p:txBody>
      </p:sp>
      <p:sp>
        <p:nvSpPr>
          <p:cNvPr id="230" name="Google Shape;230;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smtClean="0"/>
              <a:t>AWS over 200 active data center globally</a:t>
            </a:r>
            <a:r>
              <a:rPr lang="en-US" baseline="0" dirty="0" smtClean="0"/>
              <a:t> + 600 POP sites</a:t>
            </a:r>
            <a:endParaRPr lang="en-US" dirty="0" smtClean="0"/>
          </a:p>
          <a:p>
            <a:pPr marL="457200" marR="0" lvl="0" indent="-228600" algn="l" rtl="0">
              <a:lnSpc>
                <a:spcPct val="100000"/>
              </a:lnSpc>
              <a:spcBef>
                <a:spcPts val="0"/>
              </a:spcBef>
              <a:spcAft>
                <a:spcPts val="0"/>
              </a:spcAft>
              <a:buSzPts val="1400"/>
              <a:buNone/>
            </a:pPr>
            <a:r>
              <a:rPr lang="en-US" dirty="0" smtClean="0"/>
              <a:t>Azure</a:t>
            </a:r>
            <a:r>
              <a:rPr lang="en-US" baseline="0" dirty="0" smtClean="0"/>
              <a:t> has over 200 data center globally.</a:t>
            </a:r>
            <a:endParaRPr lang="en-US" dirty="0" smtClean="0"/>
          </a:p>
          <a:p>
            <a:pPr marL="457200" marR="0" lvl="0" indent="-228600" algn="l" rtl="0">
              <a:lnSpc>
                <a:spcPct val="100000"/>
              </a:lnSpc>
              <a:spcBef>
                <a:spcPts val="0"/>
              </a:spcBef>
              <a:spcAft>
                <a:spcPts val="0"/>
              </a:spcAft>
              <a:buSzPts val="1400"/>
              <a:buNone/>
            </a:pPr>
            <a:r>
              <a:rPr lang="en-US" dirty="0" smtClean="0"/>
              <a:t>GCP</a:t>
            </a:r>
            <a:r>
              <a:rPr lang="en-US" baseline="0" dirty="0" smtClean="0"/>
              <a:t> has around 50 data center globally.</a:t>
            </a:r>
          </a:p>
          <a:p>
            <a:pPr marL="457200" marR="0" lvl="0" indent="-228600" algn="l" rtl="0">
              <a:lnSpc>
                <a:spcPct val="100000"/>
              </a:lnSpc>
              <a:spcBef>
                <a:spcPts val="0"/>
              </a:spcBef>
              <a:spcAft>
                <a:spcPts val="0"/>
              </a:spcAft>
              <a:buSzPts val="1400"/>
              <a:buNone/>
            </a:pPr>
            <a:endParaRPr dirty="0"/>
          </a:p>
        </p:txBody>
      </p:sp>
      <p:sp>
        <p:nvSpPr>
          <p:cNvPr id="243" name="Google Shape;243;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6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6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70"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18" name="Google Shape;18;p70"/>
          <p:cNvGrpSpPr/>
          <p:nvPr/>
        </p:nvGrpSpPr>
        <p:grpSpPr>
          <a:xfrm>
            <a:off x="0" y="0"/>
            <a:ext cx="2305051" cy="6858001"/>
            <a:chOff x="0" y="0"/>
            <a:chExt cx="2305051" cy="6858001"/>
          </a:xfrm>
        </p:grpSpPr>
        <p:sp>
          <p:nvSpPr>
            <p:cNvPr id="19" name="Google Shape;19;p70"/>
            <p:cNvSpPr/>
            <p:nvPr/>
          </p:nvSpPr>
          <p:spPr>
            <a:xfrm>
              <a:off x="1209675" y="4763"/>
              <a:ext cx="23813" cy="2181225"/>
            </a:xfrm>
            <a:prstGeom prst="rect">
              <a:avLst/>
            </a:pr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70"/>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70"/>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70"/>
            <p:cNvSpPr/>
            <p:nvPr/>
          </p:nvSpPr>
          <p:spPr>
            <a:xfrm>
              <a:off x="414338" y="9525"/>
              <a:ext cx="28575" cy="4481513"/>
            </a:xfrm>
            <a:prstGeom prst="rect">
              <a:avLst/>
            </a:pr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70"/>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70"/>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8296B0"/>
                </a:gs>
              </a:gsLst>
              <a:lin ang="5400000" scaled="0"/>
            </a:gradFill>
            <a:ln>
              <a:noFill/>
            </a:ln>
          </p:spPr>
        </p:sp>
        <p:sp>
          <p:nvSpPr>
            <p:cNvPr id="25" name="Google Shape;25;p70"/>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8296B0"/>
                </a:gs>
              </a:gsLst>
              <a:lin ang="5400000" scaled="0"/>
            </a:gradFill>
            <a:ln>
              <a:noFill/>
            </a:ln>
          </p:spPr>
        </p:sp>
        <p:sp>
          <p:nvSpPr>
            <p:cNvPr id="26" name="Google Shape;26;p70"/>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70"/>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8296B0"/>
                </a:gs>
              </a:gsLst>
              <a:lin ang="5400000" scaled="0"/>
            </a:gradFill>
            <a:ln>
              <a:noFill/>
            </a:ln>
          </p:spPr>
        </p:sp>
        <p:sp>
          <p:nvSpPr>
            <p:cNvPr id="28" name="Google Shape;28;p70"/>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8296B0"/>
                </a:gs>
              </a:gsLst>
              <a:lin ang="5400000" scaled="0"/>
            </a:gradFill>
            <a:ln>
              <a:noFill/>
            </a:ln>
          </p:spPr>
        </p:sp>
        <p:sp>
          <p:nvSpPr>
            <p:cNvPr id="29" name="Google Shape;29;p70"/>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70"/>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0"/>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8296B0"/>
                </a:gs>
              </a:gsLst>
              <a:lin ang="5400000" scaled="0"/>
            </a:gradFill>
            <a:ln>
              <a:noFill/>
            </a:ln>
          </p:spPr>
        </p:sp>
        <p:sp>
          <p:nvSpPr>
            <p:cNvPr id="32" name="Google Shape;32;p70"/>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0"/>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8296B0"/>
                </a:gs>
              </a:gsLst>
              <a:lin ang="5400000" scaled="0"/>
            </a:gradFill>
            <a:ln>
              <a:noFill/>
            </a:ln>
          </p:spPr>
        </p:sp>
        <p:sp>
          <p:nvSpPr>
            <p:cNvPr id="34" name="Google Shape;34;p70"/>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0"/>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0"/>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8296B0"/>
                </a:gs>
              </a:gsLst>
              <a:lin ang="5400000" scaled="0"/>
            </a:gradFill>
            <a:ln>
              <a:noFill/>
            </a:ln>
          </p:spPr>
        </p:sp>
        <p:sp>
          <p:nvSpPr>
            <p:cNvPr id="37" name="Google Shape;37;p70"/>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0"/>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0"/>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8296B0"/>
                </a:gs>
              </a:gsLst>
              <a:lin ang="5400000" scaled="0"/>
            </a:gradFill>
            <a:ln>
              <a:noFill/>
            </a:ln>
          </p:spPr>
        </p:sp>
        <p:sp>
          <p:nvSpPr>
            <p:cNvPr id="40" name="Google Shape;40;p70"/>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0"/>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8296B0"/>
                </a:gs>
              </a:gsLst>
              <a:lin ang="5400000" scaled="0"/>
            </a:gradFill>
            <a:ln>
              <a:noFill/>
            </a:ln>
          </p:spPr>
        </p:sp>
        <p:sp>
          <p:nvSpPr>
            <p:cNvPr id="42" name="Google Shape;42;p70"/>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0"/>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8296B0"/>
                </a:gs>
              </a:gsLst>
              <a:lin ang="5400000" scaled="0"/>
            </a:gradFill>
            <a:ln>
              <a:noFill/>
            </a:ln>
          </p:spPr>
        </p:sp>
        <p:sp>
          <p:nvSpPr>
            <p:cNvPr id="44" name="Google Shape;44;p70"/>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0"/>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8296B0"/>
                </a:gs>
              </a:gsLst>
              <a:lin ang="5400000" scaled="0"/>
            </a:gradFill>
            <a:ln>
              <a:noFill/>
            </a:ln>
          </p:spPr>
        </p:sp>
        <p:sp>
          <p:nvSpPr>
            <p:cNvPr id="46" name="Google Shape;46;p70"/>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0"/>
            <p:cNvSpPr/>
            <p:nvPr/>
          </p:nvSpPr>
          <p:spPr>
            <a:xfrm>
              <a:off x="642938" y="6610350"/>
              <a:ext cx="23813" cy="242888"/>
            </a:xfrm>
            <a:prstGeom prst="rect">
              <a:avLst/>
            </a:pr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0"/>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0"/>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8296B0"/>
                </a:gs>
              </a:gsLst>
              <a:lin ang="5400000" scaled="0"/>
            </a:gradFill>
            <a:ln>
              <a:noFill/>
            </a:ln>
          </p:spPr>
        </p:sp>
        <p:sp>
          <p:nvSpPr>
            <p:cNvPr id="50" name="Google Shape;50;p70"/>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8296B0"/>
                </a:gs>
              </a:gsLst>
              <a:lin ang="5400000" scaled="0"/>
            </a:gradFill>
            <a:ln>
              <a:noFill/>
            </a:ln>
          </p:spPr>
        </p:sp>
        <p:sp>
          <p:nvSpPr>
            <p:cNvPr id="51" name="Google Shape;51;p70"/>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0"/>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8296B0"/>
                </a:gs>
              </a:gsLst>
              <a:lin ang="5400000" scaled="0"/>
            </a:gradFill>
            <a:ln>
              <a:noFill/>
            </a:ln>
          </p:spPr>
        </p:sp>
        <p:sp>
          <p:nvSpPr>
            <p:cNvPr id="53" name="Google Shape;53;p70"/>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8296B0"/>
                </a:gs>
              </a:gsLst>
              <a:lin ang="5400000" scaled="0"/>
            </a:gradFill>
            <a:ln>
              <a:noFill/>
            </a:ln>
          </p:spPr>
        </p:sp>
        <p:sp>
          <p:nvSpPr>
            <p:cNvPr id="54" name="Google Shape;54;p70"/>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0"/>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8296B0"/>
                </a:gs>
              </a:gsLst>
              <a:lin ang="5400000" scaled="0"/>
            </a:gradFill>
            <a:ln>
              <a:noFill/>
            </a:ln>
          </p:spPr>
        </p:sp>
        <p:sp>
          <p:nvSpPr>
            <p:cNvPr id="56" name="Google Shape;56;p70"/>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0"/>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8296B0"/>
                </a:gs>
              </a:gsLst>
              <a:lin ang="5400000" scaled="0"/>
            </a:gradFill>
            <a:ln>
              <a:noFill/>
            </a:ln>
          </p:spPr>
        </p:sp>
        <p:sp>
          <p:nvSpPr>
            <p:cNvPr id="58" name="Google Shape;58;p70"/>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0"/>
            <p:cNvSpPr/>
            <p:nvPr/>
          </p:nvSpPr>
          <p:spPr>
            <a:xfrm>
              <a:off x="1228725" y="4662488"/>
              <a:ext cx="23813" cy="2181225"/>
            </a:xfrm>
            <a:prstGeom prst="rect">
              <a:avLst/>
            </a:pr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0"/>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8296B0"/>
                </a:gs>
              </a:gsLst>
              <a:lin ang="5400000" scaled="0"/>
            </a:gradFill>
            <a:ln>
              <a:noFill/>
            </a:ln>
          </p:spPr>
        </p:sp>
        <p:sp>
          <p:nvSpPr>
            <p:cNvPr id="61" name="Google Shape;61;p70"/>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0"/>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8296B0"/>
                </a:gs>
              </a:gsLst>
              <a:lin ang="5400000" scaled="0"/>
            </a:gradFill>
            <a:ln>
              <a:noFill/>
            </a:ln>
          </p:spPr>
        </p:sp>
        <p:sp>
          <p:nvSpPr>
            <p:cNvPr id="63" name="Google Shape;63;p70"/>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0"/>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0"/>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8296B0"/>
                </a:gs>
              </a:gsLst>
              <a:lin ang="5400000" scaled="0"/>
            </a:gradFill>
            <a:ln>
              <a:noFill/>
            </a:ln>
          </p:spPr>
        </p:sp>
        <p:sp>
          <p:nvSpPr>
            <p:cNvPr id="66" name="Google Shape;66;p70"/>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8296B0"/>
                </a:gs>
              </a:gsLst>
              <a:lin ang="5400000" scaled="0"/>
            </a:gradFill>
            <a:ln>
              <a:noFill/>
            </a:ln>
          </p:spPr>
        </p:sp>
        <p:sp>
          <p:nvSpPr>
            <p:cNvPr id="67" name="Google Shape;67;p70"/>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0"/>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0"/>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8296B0"/>
                </a:gs>
              </a:gsLst>
              <a:lin ang="5400000" scaled="0"/>
            </a:gradFill>
            <a:ln>
              <a:noFill/>
            </a:ln>
          </p:spPr>
        </p:sp>
        <p:sp>
          <p:nvSpPr>
            <p:cNvPr id="70" name="Google Shape;70;p70"/>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0"/>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8296B0"/>
                </a:gs>
              </a:gsLst>
              <a:lin ang="5400000" scaled="0"/>
            </a:gradFill>
            <a:ln>
              <a:noFill/>
            </a:ln>
          </p:spPr>
        </p:sp>
        <p:sp>
          <p:nvSpPr>
            <p:cNvPr id="72" name="Google Shape;72;p70"/>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8296B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0"/>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4000"/>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0"/>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800"/>
              <a:buNone/>
              <a:defRPr sz="2000" cap="none">
                <a:solidFill>
                  <a:schemeClr val="lt2"/>
                </a:solidFill>
              </a:defRPr>
            </a:lvl1pPr>
            <a:lvl2pPr lvl="1" algn="ctr">
              <a:lnSpc>
                <a:spcPct val="90000"/>
              </a:lnSpc>
              <a:spcBef>
                <a:spcPts val="500"/>
              </a:spcBef>
              <a:spcAft>
                <a:spcPts val="0"/>
              </a:spcAft>
              <a:buSzPts val="2400"/>
              <a:buNone/>
              <a:defRPr sz="2000"/>
            </a:lvl2pPr>
            <a:lvl3pPr lvl="2" algn="ctr">
              <a:lnSpc>
                <a:spcPct val="90000"/>
              </a:lnSpc>
              <a:spcBef>
                <a:spcPts val="500"/>
              </a:spcBef>
              <a:spcAft>
                <a:spcPts val="0"/>
              </a:spcAft>
              <a:buSzPts val="2000"/>
              <a:buNone/>
              <a:defRPr sz="1800"/>
            </a:lvl3pPr>
            <a:lvl4pPr lvl="3" algn="ctr">
              <a:lnSpc>
                <a:spcPct val="90000"/>
              </a:lnSpc>
              <a:spcBef>
                <a:spcPts val="500"/>
              </a:spcBef>
              <a:spcAft>
                <a:spcPts val="0"/>
              </a:spcAft>
              <a:buSzPts val="1800"/>
              <a:buNone/>
              <a:defRPr sz="1600"/>
            </a:lvl4pPr>
            <a:lvl5pPr lvl="4" algn="ctr">
              <a:lnSpc>
                <a:spcPct val="90000"/>
              </a:lnSpc>
              <a:spcBef>
                <a:spcPts val="500"/>
              </a:spcBef>
              <a:spcAft>
                <a:spcPts val="0"/>
              </a:spcAft>
              <a:buSzPts val="1800"/>
              <a:buNone/>
              <a:defRPr sz="1600"/>
            </a:lvl5pPr>
            <a:lvl6pPr lvl="5" algn="ctr">
              <a:lnSpc>
                <a:spcPct val="90000"/>
              </a:lnSpc>
              <a:spcBef>
                <a:spcPts val="500"/>
              </a:spcBef>
              <a:spcAft>
                <a:spcPts val="0"/>
              </a:spcAft>
              <a:buSzPts val="1800"/>
              <a:buNone/>
              <a:defRPr sz="1600"/>
            </a:lvl6pPr>
            <a:lvl7pPr lvl="6" algn="ctr">
              <a:lnSpc>
                <a:spcPct val="90000"/>
              </a:lnSpc>
              <a:spcBef>
                <a:spcPts val="500"/>
              </a:spcBef>
              <a:spcAft>
                <a:spcPts val="0"/>
              </a:spcAft>
              <a:buSzPts val="1800"/>
              <a:buNone/>
              <a:defRPr sz="1600"/>
            </a:lvl7pPr>
            <a:lvl8pPr lvl="7" algn="ctr">
              <a:lnSpc>
                <a:spcPct val="90000"/>
              </a:lnSpc>
              <a:spcBef>
                <a:spcPts val="500"/>
              </a:spcBef>
              <a:spcAft>
                <a:spcPts val="0"/>
              </a:spcAft>
              <a:buSzPts val="1800"/>
              <a:buNone/>
              <a:defRPr sz="1600"/>
            </a:lvl8pPr>
            <a:lvl9pPr lvl="8" algn="ctr">
              <a:lnSpc>
                <a:spcPct val="90000"/>
              </a:lnSpc>
              <a:spcBef>
                <a:spcPts val="500"/>
              </a:spcBef>
              <a:spcAft>
                <a:spcPts val="0"/>
              </a:spcAft>
              <a:buSzPts val="1800"/>
              <a:buNone/>
              <a:defRPr sz="1600"/>
            </a:lvl9pPr>
          </a:lstStyle>
          <a:p>
            <a:endParaRPr/>
          </a:p>
        </p:txBody>
      </p:sp>
      <p:sp>
        <p:nvSpPr>
          <p:cNvPr id="75" name="Google Shape;75;p70"/>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 name="Google Shape;76;p70"/>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 name="Google Shape;77;p70"/>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100"/>
              <a:buNone/>
              <a:defRPr/>
            </a:lvl1pPr>
            <a:lvl2pPr marL="0" marR="0" lvl="1" indent="0" algn="r">
              <a:lnSpc>
                <a:spcPct val="100000"/>
              </a:lnSpc>
              <a:spcBef>
                <a:spcPts val="0"/>
              </a:spcBef>
              <a:spcAft>
                <a:spcPts val="0"/>
              </a:spcAft>
              <a:buSzPts val="1100"/>
              <a:buNone/>
              <a:defRPr/>
            </a:lvl2pPr>
            <a:lvl3pPr marL="0" marR="0" lvl="2" indent="0" algn="r">
              <a:lnSpc>
                <a:spcPct val="100000"/>
              </a:lnSpc>
              <a:spcBef>
                <a:spcPts val="0"/>
              </a:spcBef>
              <a:spcAft>
                <a:spcPts val="0"/>
              </a:spcAft>
              <a:buSzPts val="1100"/>
              <a:buNone/>
              <a:defRPr/>
            </a:lvl3pPr>
            <a:lvl4pPr marL="0" marR="0" lvl="3" indent="0" algn="r">
              <a:lnSpc>
                <a:spcPct val="100000"/>
              </a:lnSpc>
              <a:spcBef>
                <a:spcPts val="0"/>
              </a:spcBef>
              <a:spcAft>
                <a:spcPts val="0"/>
              </a:spcAft>
              <a:buSzPts val="1100"/>
              <a:buNone/>
              <a:defRPr/>
            </a:lvl4pPr>
            <a:lvl5pPr marL="0" marR="0" lvl="4" indent="0" algn="r">
              <a:lnSpc>
                <a:spcPct val="100000"/>
              </a:lnSpc>
              <a:spcBef>
                <a:spcPts val="0"/>
              </a:spcBef>
              <a:spcAft>
                <a:spcPts val="0"/>
              </a:spcAft>
              <a:buSzPts val="1100"/>
              <a:buNone/>
              <a:defRPr/>
            </a:lvl5pPr>
            <a:lvl6pPr marL="0" marR="0" lvl="5" indent="0" algn="r">
              <a:lnSpc>
                <a:spcPct val="100000"/>
              </a:lnSpc>
              <a:spcBef>
                <a:spcPts val="0"/>
              </a:spcBef>
              <a:spcAft>
                <a:spcPts val="0"/>
              </a:spcAft>
              <a:buSzPts val="1100"/>
              <a:buNone/>
              <a:defRPr/>
            </a:lvl6pPr>
            <a:lvl7pPr marL="0" marR="0" lvl="6" indent="0" algn="r">
              <a:lnSpc>
                <a:spcPct val="100000"/>
              </a:lnSpc>
              <a:spcBef>
                <a:spcPts val="0"/>
              </a:spcBef>
              <a:spcAft>
                <a:spcPts val="0"/>
              </a:spcAft>
              <a:buSzPts val="1100"/>
              <a:buNone/>
              <a:defRPr/>
            </a:lvl7pPr>
            <a:lvl8pPr marL="0" marR="0" lvl="7" indent="0" algn="r">
              <a:lnSpc>
                <a:spcPct val="100000"/>
              </a:lnSpc>
              <a:spcBef>
                <a:spcPts val="0"/>
              </a:spcBef>
              <a:spcAft>
                <a:spcPts val="0"/>
              </a:spcAft>
              <a:buSzPts val="1100"/>
              <a:buNone/>
              <a:defRPr/>
            </a:lvl8pPr>
            <a:lvl9pPr marL="0" marR="0" lvl="8" indent="0" algn="r">
              <a:lnSpc>
                <a:spcPct val="100000"/>
              </a:lnSpc>
              <a:spcBef>
                <a:spcPts val="0"/>
              </a:spcBef>
              <a:spcAft>
                <a:spcPts val="0"/>
              </a:spcAft>
              <a:buSzPts val="11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A3"/>
              </a:buClr>
              <a:buSzPts val="4000"/>
              <a:buFont typeface="Calibri"/>
              <a:buNone/>
              <a:defRPr sz="4000" b="1" i="0" u="none" strike="noStrike" cap="none">
                <a:solidFill>
                  <a:srgbClr val="0000A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A3"/>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A8"/>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mailto:ssajjaditorshizi@bcit.ca"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ws.amazon.com/certification/"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zesty.co/blog/what-are-the-aws-pricing-models/"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pages.awscloud.com/rs/112-TZM-766/images/SCMWQ1D1S2T2_Getting%20Started%20with%20Amazon%20EKS.pdf" TargetMode="Externa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hyperlink" Target="http://bucket.s3.amazonaws.com/objec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hyperlink" Target="https://allcloud.io/blog/aws-security-panel-summary/" TargetMode="Externa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hyperlink" Target="https://allcloud.io/blog/aws-security-panel-summary/" TargetMode="Externa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8" Type="http://schemas.openxmlformats.org/officeDocument/2006/relationships/hyperlink" Target="https://ipv4.seeip.org/" TargetMode="External"/><Relationship Id="rId3" Type="http://schemas.openxmlformats.org/officeDocument/2006/relationships/image" Target="../media/image2.png"/><Relationship Id="rId7" Type="http://schemas.openxmlformats.org/officeDocument/2006/relationships/hyperlink" Target="NULL"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hyperlink" Target="NULL" TargetMode="External"/><Relationship Id="rId5" Type="http://schemas.openxmlformats.org/officeDocument/2006/relationships/image" Target="../media/image22.png"/><Relationship Id="rId4" Type="http://schemas.openxmlformats.org/officeDocument/2006/relationships/image" Target="../media/image45.png"/><Relationship Id="rId9" Type="http://schemas.openxmlformats.org/officeDocument/2006/relationships/hyperlink" Target="https://ipinfo.io/"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spacelift.io/blog/cloud-computing-statistics" TargetMode="External"/><Relationship Id="rId4" Type="http://schemas.openxmlformats.org/officeDocument/2006/relationships/hyperlink" Target="https://www.gartner.com/en/newsroom/press-releases/11-13-2023-gartner-forecasts-worldwide-public-cloud-end-user-spending-to-reach-679-billion-in-2024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5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84" name="Google Shape;84;p51"/>
          <p:cNvSpPr/>
          <p:nvPr/>
        </p:nvSpPr>
        <p:spPr>
          <a:xfrm>
            <a:off x="335280" y="387324"/>
            <a:ext cx="590296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003C71"/>
                </a:solidFill>
                <a:latin typeface="Arial"/>
                <a:ea typeface="Arial"/>
                <a:cs typeface="Arial"/>
                <a:sym typeface="Arial"/>
              </a:rPr>
              <a:t>Applied Virtual Networks</a:t>
            </a:r>
            <a:endParaRPr sz="3600" b="1" i="0" u="none" strike="noStrike" cap="none">
              <a:solidFill>
                <a:srgbClr val="003C71"/>
              </a:solidFill>
              <a:latin typeface="Arial"/>
              <a:ea typeface="Arial"/>
              <a:cs typeface="Arial"/>
              <a:sym typeface="Arial"/>
            </a:endParaRPr>
          </a:p>
        </p:txBody>
      </p:sp>
      <p:sp>
        <p:nvSpPr>
          <p:cNvPr id="85" name="Google Shape;85;p51"/>
          <p:cNvSpPr/>
          <p:nvPr/>
        </p:nvSpPr>
        <p:spPr>
          <a:xfrm>
            <a:off x="2226342" y="1033614"/>
            <a:ext cx="228032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3C71"/>
                </a:solidFill>
                <a:latin typeface="Arial"/>
                <a:ea typeface="Arial"/>
                <a:cs typeface="Arial"/>
                <a:sym typeface="Arial"/>
              </a:rPr>
              <a:t>COMP 4912</a:t>
            </a:r>
            <a:endParaRPr sz="2800" b="1" i="0" u="none" strike="noStrike" cap="none">
              <a:solidFill>
                <a:srgbClr val="003C71"/>
              </a:solidFill>
              <a:latin typeface="Arial"/>
              <a:ea typeface="Arial"/>
              <a:cs typeface="Arial"/>
              <a:sym typeface="Arial"/>
            </a:endParaRPr>
          </a:p>
        </p:txBody>
      </p:sp>
      <p:sp>
        <p:nvSpPr>
          <p:cNvPr id="86" name="Google Shape;86;p51"/>
          <p:cNvSpPr/>
          <p:nvPr/>
        </p:nvSpPr>
        <p:spPr>
          <a:xfrm>
            <a:off x="854086" y="2439678"/>
            <a:ext cx="46011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3C71"/>
                </a:solidFill>
                <a:latin typeface="Arial"/>
                <a:ea typeface="Arial"/>
                <a:cs typeface="Arial"/>
                <a:sym typeface="Arial"/>
              </a:rPr>
              <a:t>Instructor:</a:t>
            </a:r>
            <a:r>
              <a:rPr lang="en-US" sz="2800" b="1" i="0" u="none" strike="noStrike" cap="none">
                <a:solidFill>
                  <a:srgbClr val="003C71"/>
                </a:solidFill>
                <a:latin typeface="Arial"/>
                <a:ea typeface="Arial"/>
                <a:cs typeface="Arial"/>
                <a:sym typeface="Arial"/>
              </a:rPr>
              <a:t> Dawood Sajjadi </a:t>
            </a:r>
            <a:endParaRPr sz="2800" b="1" i="0" u="none" strike="noStrike" cap="none">
              <a:solidFill>
                <a:srgbClr val="003C7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3C71"/>
                </a:solidFill>
                <a:latin typeface="Arial"/>
                <a:ea typeface="Arial"/>
                <a:cs typeface="Arial"/>
                <a:sym typeface="Arial"/>
              </a:rPr>
              <a:t>	        </a:t>
            </a:r>
            <a:r>
              <a:rPr lang="en-US" sz="2000" b="0" i="0" u="none" strike="noStrike" cap="none">
                <a:solidFill>
                  <a:srgbClr val="003C71"/>
                </a:solidFill>
                <a:latin typeface="Arial"/>
                <a:ea typeface="Arial"/>
                <a:cs typeface="Arial"/>
                <a:sym typeface="Arial"/>
              </a:rPr>
              <a:t>PhD, SMIEEE, CISSP</a:t>
            </a:r>
            <a:endParaRPr sz="1400" b="0" i="0" u="none" strike="noStrike" cap="none">
              <a:solidFill>
                <a:srgbClr val="000000"/>
              </a:solidFill>
              <a:latin typeface="Arial"/>
              <a:ea typeface="Arial"/>
              <a:cs typeface="Arial"/>
              <a:sym typeface="Arial"/>
            </a:endParaRPr>
          </a:p>
        </p:txBody>
      </p:sp>
      <p:sp>
        <p:nvSpPr>
          <p:cNvPr id="87" name="Google Shape;87;p51"/>
          <p:cNvSpPr/>
          <p:nvPr/>
        </p:nvSpPr>
        <p:spPr>
          <a:xfrm>
            <a:off x="2317558" y="4547847"/>
            <a:ext cx="301917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3C71"/>
                </a:solidFill>
                <a:latin typeface="Arial"/>
                <a:ea typeface="Arial"/>
                <a:cs typeface="Arial"/>
                <a:sym typeface="Arial"/>
              </a:rPr>
              <a:t>Winter-Spring 2025</a:t>
            </a:r>
            <a:endParaRPr sz="2400" b="1" i="0" u="none" strike="noStrike" cap="none">
              <a:solidFill>
                <a:srgbClr val="003C71"/>
              </a:solidFill>
              <a:latin typeface="Arial"/>
              <a:ea typeface="Arial"/>
              <a:cs typeface="Arial"/>
              <a:sym typeface="Arial"/>
            </a:endParaRPr>
          </a:p>
        </p:txBody>
      </p:sp>
      <p:sp>
        <p:nvSpPr>
          <p:cNvPr id="88" name="Google Shape;88;p51"/>
          <p:cNvSpPr/>
          <p:nvPr/>
        </p:nvSpPr>
        <p:spPr>
          <a:xfrm>
            <a:off x="2205577" y="3393745"/>
            <a:ext cx="3345714"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sng" strike="noStrike" cap="none">
                <a:solidFill>
                  <a:srgbClr val="003C71"/>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ssajjaditorshizi@bcit.ca</a:t>
            </a:r>
            <a:endParaRPr sz="2200" b="0" i="0" u="none" strike="noStrike" cap="none">
              <a:solidFill>
                <a:srgbClr val="003C71"/>
              </a:solidFill>
              <a:latin typeface="Arial"/>
              <a:ea typeface="Arial"/>
              <a:cs typeface="Arial"/>
              <a:sym typeface="Arial"/>
            </a:endParaRPr>
          </a:p>
        </p:txBody>
      </p:sp>
      <p:sp>
        <p:nvSpPr>
          <p:cNvPr id="89" name="Google Shape;89;p51"/>
          <p:cNvSpPr/>
          <p:nvPr/>
        </p:nvSpPr>
        <p:spPr>
          <a:xfrm>
            <a:off x="2596074" y="5009471"/>
            <a:ext cx="24621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3C71"/>
                </a:solidFill>
                <a:latin typeface="Arial"/>
                <a:ea typeface="Arial"/>
                <a:cs typeface="Arial"/>
                <a:sym typeface="Arial"/>
              </a:rPr>
              <a:t>Week #</a:t>
            </a:r>
            <a:r>
              <a:rPr lang="en-US" sz="2400" b="1">
                <a:solidFill>
                  <a:srgbClr val="003C71"/>
                </a:solidFill>
              </a:rPr>
              <a:t>6</a:t>
            </a:r>
            <a:endParaRPr sz="2400" b="1" i="0" u="none" strike="noStrike" cap="none">
              <a:solidFill>
                <a:srgbClr val="003C71"/>
              </a:solidFill>
              <a:latin typeface="Arial"/>
              <a:ea typeface="Arial"/>
              <a:cs typeface="Arial"/>
              <a:sym typeface="Arial"/>
            </a:endParaRPr>
          </a:p>
        </p:txBody>
      </p:sp>
      <p:pic>
        <p:nvPicPr>
          <p:cNvPr id="90" name="Google Shape;90;p51"/>
          <p:cNvPicPr preferRelativeResize="0"/>
          <p:nvPr/>
        </p:nvPicPr>
        <p:blipFill rotWithShape="1">
          <a:blip r:embed="rId5">
            <a:alphaModFix/>
          </a:blip>
          <a:srcRect l="29173" t="7943" r="29013"/>
          <a:stretch/>
        </p:blipFill>
        <p:spPr>
          <a:xfrm>
            <a:off x="6688195" y="95205"/>
            <a:ext cx="5243760" cy="6597081"/>
          </a:xfrm>
          <a:prstGeom prst="roundRect">
            <a:avLst>
              <a:gd name="adj" fmla="val 8594"/>
            </a:avLst>
          </a:prstGeom>
          <a:solidFill>
            <a:srgbClr val="ECECEC"/>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52"/>
        <p:cNvGrpSpPr/>
        <p:nvPr/>
      </p:nvGrpSpPr>
      <p:grpSpPr>
        <a:xfrm>
          <a:off x="0" y="0"/>
          <a:ext cx="0" cy="0"/>
          <a:chOff x="0" y="0"/>
          <a:chExt cx="0" cy="0"/>
        </a:xfrm>
      </p:grpSpPr>
      <p:sp>
        <p:nvSpPr>
          <p:cNvPr id="253" name="Google Shape;253;p80"/>
          <p:cNvSpPr txBox="1"/>
          <p:nvPr/>
        </p:nvSpPr>
        <p:spPr>
          <a:xfrm>
            <a:off x="10324181" y="6519446"/>
            <a:ext cx="186781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by:</a:t>
            </a:r>
            <a:r>
              <a:rPr lang="en-US" sz="1600" b="0" i="0" u="none" strike="noStrike" cap="none">
                <a:solidFill>
                  <a:srgbClr val="000000"/>
                </a:solidFill>
                <a:latin typeface="Arial"/>
                <a:ea typeface="Arial"/>
                <a:cs typeface="Arial"/>
                <a:sym typeface="Arial"/>
              </a:rPr>
              <a:t> Dawood Sajjadi</a:t>
            </a:r>
            <a:endParaRPr sz="1600" b="0" i="0" u="none" strike="noStrike" cap="none">
              <a:solidFill>
                <a:srgbClr val="000000"/>
              </a:solidFill>
              <a:latin typeface="Arial"/>
              <a:ea typeface="Arial"/>
              <a:cs typeface="Arial"/>
              <a:sym typeface="Arial"/>
            </a:endParaRPr>
          </a:p>
        </p:txBody>
      </p:sp>
      <p:pic>
        <p:nvPicPr>
          <p:cNvPr id="254" name="Google Shape;254;p80"/>
          <p:cNvPicPr preferRelativeResize="0"/>
          <p:nvPr/>
        </p:nvPicPr>
        <p:blipFill rotWithShape="1">
          <a:blip r:embed="rId3">
            <a:alphaModFix/>
          </a:blip>
          <a:srcRect/>
          <a:stretch/>
        </p:blipFill>
        <p:spPr>
          <a:xfrm>
            <a:off x="2285251" y="624805"/>
            <a:ext cx="9798054" cy="5800373"/>
          </a:xfrm>
          <a:prstGeom prst="roundRect">
            <a:avLst>
              <a:gd name="adj" fmla="val 7131"/>
            </a:avLst>
          </a:prstGeom>
          <a:solidFill>
            <a:srgbClr val="ECECEC"/>
          </a:solidFill>
          <a:ln>
            <a:noFill/>
          </a:ln>
        </p:spPr>
      </p:pic>
      <p:pic>
        <p:nvPicPr>
          <p:cNvPr id="255" name="Google Shape;255;p80"/>
          <p:cNvPicPr preferRelativeResize="0"/>
          <p:nvPr/>
        </p:nvPicPr>
        <p:blipFill rotWithShape="1">
          <a:blip r:embed="rId4">
            <a:alphaModFix/>
          </a:blip>
          <a:srcRect/>
          <a:stretch/>
        </p:blipFill>
        <p:spPr>
          <a:xfrm>
            <a:off x="7201309" y="3595120"/>
            <a:ext cx="277305" cy="277305"/>
          </a:xfrm>
          <a:prstGeom prst="rect">
            <a:avLst/>
          </a:prstGeom>
          <a:noFill/>
          <a:ln>
            <a:noFill/>
          </a:ln>
        </p:spPr>
      </p:pic>
      <p:pic>
        <p:nvPicPr>
          <p:cNvPr id="256" name="Google Shape;256;p80"/>
          <p:cNvPicPr preferRelativeResize="0"/>
          <p:nvPr/>
        </p:nvPicPr>
        <p:blipFill rotWithShape="1">
          <a:blip r:embed="rId4">
            <a:alphaModFix/>
          </a:blip>
          <a:srcRect/>
          <a:stretch/>
        </p:blipFill>
        <p:spPr>
          <a:xfrm>
            <a:off x="5158731" y="4494350"/>
            <a:ext cx="277305" cy="277305"/>
          </a:xfrm>
          <a:prstGeom prst="rect">
            <a:avLst/>
          </a:prstGeom>
          <a:noFill/>
          <a:ln>
            <a:noFill/>
          </a:ln>
        </p:spPr>
      </p:pic>
      <p:pic>
        <p:nvPicPr>
          <p:cNvPr id="257" name="Google Shape;257;p80"/>
          <p:cNvPicPr preferRelativeResize="0"/>
          <p:nvPr/>
        </p:nvPicPr>
        <p:blipFill rotWithShape="1">
          <a:blip r:embed="rId4">
            <a:alphaModFix/>
          </a:blip>
          <a:srcRect/>
          <a:stretch/>
        </p:blipFill>
        <p:spPr>
          <a:xfrm>
            <a:off x="4001161" y="2989389"/>
            <a:ext cx="277305" cy="277305"/>
          </a:xfrm>
          <a:prstGeom prst="rect">
            <a:avLst/>
          </a:prstGeom>
          <a:noFill/>
          <a:ln>
            <a:noFill/>
          </a:ln>
        </p:spPr>
      </p:pic>
      <p:pic>
        <p:nvPicPr>
          <p:cNvPr id="258" name="Google Shape;258;p80"/>
          <p:cNvPicPr preferRelativeResize="0"/>
          <p:nvPr/>
        </p:nvPicPr>
        <p:blipFill rotWithShape="1">
          <a:blip r:embed="rId4">
            <a:alphaModFix/>
          </a:blip>
          <a:srcRect/>
          <a:stretch/>
        </p:blipFill>
        <p:spPr>
          <a:xfrm>
            <a:off x="6887265" y="2650765"/>
            <a:ext cx="277305" cy="277305"/>
          </a:xfrm>
          <a:prstGeom prst="rect">
            <a:avLst/>
          </a:prstGeom>
          <a:noFill/>
          <a:ln>
            <a:noFill/>
          </a:ln>
        </p:spPr>
      </p:pic>
      <p:pic>
        <p:nvPicPr>
          <p:cNvPr id="259" name="Google Shape;259;p80"/>
          <p:cNvPicPr preferRelativeResize="0"/>
          <p:nvPr/>
        </p:nvPicPr>
        <p:blipFill rotWithShape="1">
          <a:blip r:embed="rId4">
            <a:alphaModFix/>
          </a:blip>
          <a:srcRect/>
          <a:stretch/>
        </p:blipFill>
        <p:spPr>
          <a:xfrm>
            <a:off x="8147952" y="2770564"/>
            <a:ext cx="277305" cy="277305"/>
          </a:xfrm>
          <a:prstGeom prst="rect">
            <a:avLst/>
          </a:prstGeom>
          <a:noFill/>
          <a:ln>
            <a:noFill/>
          </a:ln>
        </p:spPr>
      </p:pic>
      <p:pic>
        <p:nvPicPr>
          <p:cNvPr id="260" name="Google Shape;260;p80"/>
          <p:cNvPicPr preferRelativeResize="0"/>
          <p:nvPr/>
        </p:nvPicPr>
        <p:blipFill rotWithShape="1">
          <a:blip r:embed="rId4">
            <a:alphaModFix/>
          </a:blip>
          <a:srcRect/>
          <a:stretch/>
        </p:blipFill>
        <p:spPr>
          <a:xfrm>
            <a:off x="9271011" y="2981055"/>
            <a:ext cx="277305" cy="277305"/>
          </a:xfrm>
          <a:prstGeom prst="rect">
            <a:avLst/>
          </a:prstGeom>
          <a:noFill/>
          <a:ln>
            <a:noFill/>
          </a:ln>
        </p:spPr>
      </p:pic>
      <p:pic>
        <p:nvPicPr>
          <p:cNvPr id="261" name="Google Shape;261;p80"/>
          <p:cNvPicPr preferRelativeResize="0"/>
          <p:nvPr/>
        </p:nvPicPr>
        <p:blipFill rotWithShape="1">
          <a:blip r:embed="rId4">
            <a:alphaModFix/>
          </a:blip>
          <a:srcRect/>
          <a:stretch/>
        </p:blipFill>
        <p:spPr>
          <a:xfrm>
            <a:off x="10085511" y="4016445"/>
            <a:ext cx="277305" cy="277305"/>
          </a:xfrm>
          <a:prstGeom prst="rect">
            <a:avLst/>
          </a:prstGeom>
          <a:noFill/>
          <a:ln>
            <a:noFill/>
          </a:ln>
        </p:spPr>
      </p:pic>
      <p:pic>
        <p:nvPicPr>
          <p:cNvPr id="262" name="Google Shape;262;p80"/>
          <p:cNvPicPr preferRelativeResize="0"/>
          <p:nvPr/>
        </p:nvPicPr>
        <p:blipFill rotWithShape="1">
          <a:blip r:embed="rId4">
            <a:alphaModFix/>
          </a:blip>
          <a:srcRect/>
          <a:stretch/>
        </p:blipFill>
        <p:spPr>
          <a:xfrm>
            <a:off x="10185528" y="4875660"/>
            <a:ext cx="277305" cy="277305"/>
          </a:xfrm>
          <a:prstGeom prst="rect">
            <a:avLst/>
          </a:prstGeom>
          <a:noFill/>
          <a:ln>
            <a:noFill/>
          </a:ln>
        </p:spPr>
      </p:pic>
      <p:pic>
        <p:nvPicPr>
          <p:cNvPr id="263" name="Google Shape;263;p80"/>
          <p:cNvPicPr preferRelativeResize="0"/>
          <p:nvPr/>
        </p:nvPicPr>
        <p:blipFill rotWithShape="1">
          <a:blip r:embed="rId4">
            <a:alphaModFix/>
          </a:blip>
          <a:srcRect/>
          <a:stretch/>
        </p:blipFill>
        <p:spPr>
          <a:xfrm>
            <a:off x="3931331" y="2420594"/>
            <a:ext cx="277305" cy="277305"/>
          </a:xfrm>
          <a:prstGeom prst="rect">
            <a:avLst/>
          </a:prstGeom>
          <a:noFill/>
          <a:ln>
            <a:noFill/>
          </a:ln>
        </p:spPr>
      </p:pic>
      <p:pic>
        <p:nvPicPr>
          <p:cNvPr id="264" name="Google Shape;264;p80"/>
          <p:cNvPicPr preferRelativeResize="0"/>
          <p:nvPr/>
        </p:nvPicPr>
        <p:blipFill rotWithShape="1">
          <a:blip r:embed="rId4">
            <a:alphaModFix/>
          </a:blip>
          <a:srcRect/>
          <a:stretch/>
        </p:blipFill>
        <p:spPr>
          <a:xfrm>
            <a:off x="7439855" y="4420934"/>
            <a:ext cx="277305" cy="277305"/>
          </a:xfrm>
          <a:prstGeom prst="rect">
            <a:avLst/>
          </a:prstGeom>
          <a:noFill/>
          <a:ln>
            <a:noFill/>
          </a:ln>
        </p:spPr>
      </p:pic>
      <p:cxnSp>
        <p:nvCxnSpPr>
          <p:cNvPr id="265" name="Google Shape;265;p80"/>
          <p:cNvCxnSpPr/>
          <p:nvPr/>
        </p:nvCxnSpPr>
        <p:spPr>
          <a:xfrm>
            <a:off x="5368057" y="4588618"/>
            <a:ext cx="345284" cy="219241"/>
          </a:xfrm>
          <a:prstGeom prst="straightConnector1">
            <a:avLst/>
          </a:prstGeom>
          <a:noFill/>
          <a:ln w="28575" cap="flat" cmpd="sng">
            <a:solidFill>
              <a:srgbClr val="FF0000"/>
            </a:solidFill>
            <a:prstDash val="solid"/>
            <a:round/>
            <a:headEnd type="none" w="sm" len="sm"/>
            <a:tailEnd type="triangle" w="med" len="med"/>
          </a:ln>
        </p:spPr>
      </p:cxnSp>
      <p:cxnSp>
        <p:nvCxnSpPr>
          <p:cNvPr id="266" name="Google Shape;266;p80"/>
          <p:cNvCxnSpPr/>
          <p:nvPr/>
        </p:nvCxnSpPr>
        <p:spPr>
          <a:xfrm>
            <a:off x="7594424" y="4687173"/>
            <a:ext cx="52063" cy="357894"/>
          </a:xfrm>
          <a:prstGeom prst="straightConnector1">
            <a:avLst/>
          </a:prstGeom>
          <a:noFill/>
          <a:ln w="28575" cap="flat" cmpd="sng">
            <a:solidFill>
              <a:srgbClr val="FF0000"/>
            </a:solidFill>
            <a:prstDash val="solid"/>
            <a:round/>
            <a:headEnd type="none" w="sm" len="sm"/>
            <a:tailEnd type="triangle" w="med" len="med"/>
          </a:ln>
        </p:spPr>
      </p:cxnSp>
      <p:cxnSp>
        <p:nvCxnSpPr>
          <p:cNvPr id="267" name="Google Shape;267;p80"/>
          <p:cNvCxnSpPr/>
          <p:nvPr/>
        </p:nvCxnSpPr>
        <p:spPr>
          <a:xfrm flipH="1">
            <a:off x="9953897" y="4982691"/>
            <a:ext cx="270267" cy="170274"/>
          </a:xfrm>
          <a:prstGeom prst="straightConnector1">
            <a:avLst/>
          </a:prstGeom>
          <a:noFill/>
          <a:ln w="28575" cap="flat" cmpd="sng">
            <a:solidFill>
              <a:srgbClr val="FF0000"/>
            </a:solidFill>
            <a:prstDash val="solid"/>
            <a:round/>
            <a:headEnd type="none" w="sm" len="sm"/>
            <a:tailEnd type="triangle" w="med" len="med"/>
          </a:ln>
        </p:spPr>
      </p:cxnSp>
      <p:cxnSp>
        <p:nvCxnSpPr>
          <p:cNvPr id="268" name="Google Shape;268;p80"/>
          <p:cNvCxnSpPr>
            <a:stCxn id="261" idx="0"/>
          </p:cNvCxnSpPr>
          <p:nvPr/>
        </p:nvCxnSpPr>
        <p:spPr>
          <a:xfrm rot="10800000">
            <a:off x="10085564" y="3780045"/>
            <a:ext cx="138600" cy="236400"/>
          </a:xfrm>
          <a:prstGeom prst="straightConnector1">
            <a:avLst/>
          </a:prstGeom>
          <a:noFill/>
          <a:ln w="28575" cap="flat" cmpd="sng">
            <a:solidFill>
              <a:srgbClr val="FF0000"/>
            </a:solidFill>
            <a:prstDash val="solid"/>
            <a:round/>
            <a:headEnd type="none" w="sm" len="sm"/>
            <a:tailEnd type="triangle" w="med" len="med"/>
          </a:ln>
        </p:spPr>
      </p:cxnSp>
      <p:cxnSp>
        <p:nvCxnSpPr>
          <p:cNvPr id="269" name="Google Shape;269;p80"/>
          <p:cNvCxnSpPr/>
          <p:nvPr/>
        </p:nvCxnSpPr>
        <p:spPr>
          <a:xfrm>
            <a:off x="9487210" y="3257612"/>
            <a:ext cx="184691" cy="128726"/>
          </a:xfrm>
          <a:prstGeom prst="straightConnector1">
            <a:avLst/>
          </a:prstGeom>
          <a:noFill/>
          <a:ln w="28575" cap="flat" cmpd="sng">
            <a:solidFill>
              <a:srgbClr val="FF0000"/>
            </a:solidFill>
            <a:prstDash val="solid"/>
            <a:round/>
            <a:headEnd type="none" w="sm" len="sm"/>
            <a:tailEnd type="triangle" w="med" len="med"/>
          </a:ln>
        </p:spPr>
      </p:cxnSp>
      <p:cxnSp>
        <p:nvCxnSpPr>
          <p:cNvPr id="270" name="Google Shape;270;p80"/>
          <p:cNvCxnSpPr/>
          <p:nvPr/>
        </p:nvCxnSpPr>
        <p:spPr>
          <a:xfrm>
            <a:off x="8341462" y="3047869"/>
            <a:ext cx="81489" cy="251987"/>
          </a:xfrm>
          <a:prstGeom prst="straightConnector1">
            <a:avLst/>
          </a:prstGeom>
          <a:noFill/>
          <a:ln w="28575" cap="flat" cmpd="sng">
            <a:solidFill>
              <a:srgbClr val="FF0000"/>
            </a:solidFill>
            <a:prstDash val="solid"/>
            <a:round/>
            <a:headEnd type="none" w="sm" len="sm"/>
            <a:tailEnd type="triangle" w="med" len="med"/>
          </a:ln>
        </p:spPr>
      </p:cxnSp>
      <p:cxnSp>
        <p:nvCxnSpPr>
          <p:cNvPr id="271" name="Google Shape;271;p80"/>
          <p:cNvCxnSpPr/>
          <p:nvPr/>
        </p:nvCxnSpPr>
        <p:spPr>
          <a:xfrm flipH="1">
            <a:off x="7054199" y="3679961"/>
            <a:ext cx="194245" cy="218335"/>
          </a:xfrm>
          <a:prstGeom prst="straightConnector1">
            <a:avLst/>
          </a:prstGeom>
          <a:noFill/>
          <a:ln w="28575" cap="flat" cmpd="sng">
            <a:solidFill>
              <a:srgbClr val="FF0000"/>
            </a:solidFill>
            <a:prstDash val="solid"/>
            <a:round/>
            <a:headEnd type="none" w="sm" len="sm"/>
            <a:tailEnd type="triangle" w="med" len="med"/>
          </a:ln>
        </p:spPr>
      </p:cxnSp>
      <p:cxnSp>
        <p:nvCxnSpPr>
          <p:cNvPr id="272" name="Google Shape;272;p80"/>
          <p:cNvCxnSpPr/>
          <p:nvPr/>
        </p:nvCxnSpPr>
        <p:spPr>
          <a:xfrm rot="10800000">
            <a:off x="7025467" y="2406422"/>
            <a:ext cx="1" cy="222061"/>
          </a:xfrm>
          <a:prstGeom prst="straightConnector1">
            <a:avLst/>
          </a:prstGeom>
          <a:noFill/>
          <a:ln w="28575" cap="flat" cmpd="sng">
            <a:solidFill>
              <a:srgbClr val="FF0000"/>
            </a:solidFill>
            <a:prstDash val="solid"/>
            <a:round/>
            <a:headEnd type="none" w="sm" len="sm"/>
            <a:tailEnd type="triangle" w="med" len="med"/>
          </a:ln>
        </p:spPr>
      </p:cxnSp>
      <p:cxnSp>
        <p:nvCxnSpPr>
          <p:cNvPr id="273" name="Google Shape;273;p80"/>
          <p:cNvCxnSpPr/>
          <p:nvPr/>
        </p:nvCxnSpPr>
        <p:spPr>
          <a:xfrm flipH="1">
            <a:off x="4208636" y="3239057"/>
            <a:ext cx="1" cy="222061"/>
          </a:xfrm>
          <a:prstGeom prst="straightConnector1">
            <a:avLst/>
          </a:prstGeom>
          <a:noFill/>
          <a:ln w="28575" cap="flat" cmpd="sng">
            <a:solidFill>
              <a:srgbClr val="FF0000"/>
            </a:solidFill>
            <a:prstDash val="solid"/>
            <a:round/>
            <a:headEnd type="none" w="sm" len="sm"/>
            <a:tailEnd type="triangle" w="med" len="med"/>
          </a:ln>
        </p:spPr>
      </p:cxnSp>
      <p:cxnSp>
        <p:nvCxnSpPr>
          <p:cNvPr id="274" name="Google Shape;274;p80"/>
          <p:cNvCxnSpPr/>
          <p:nvPr/>
        </p:nvCxnSpPr>
        <p:spPr>
          <a:xfrm>
            <a:off x="4145105" y="2660691"/>
            <a:ext cx="184691" cy="128726"/>
          </a:xfrm>
          <a:prstGeom prst="straightConnector1">
            <a:avLst/>
          </a:prstGeom>
          <a:noFill/>
          <a:ln w="28575" cap="flat" cmpd="sng">
            <a:solidFill>
              <a:srgbClr val="FF0000"/>
            </a:solidFill>
            <a:prstDash val="solid"/>
            <a:round/>
            <a:headEnd type="none" w="sm" len="sm"/>
            <a:tailEnd type="triangle" w="med" len="med"/>
          </a:ln>
        </p:spPr>
      </p:cxnSp>
      <p:pic>
        <p:nvPicPr>
          <p:cNvPr id="275" name="Google Shape;275;p80" descr="A picture containing drawing&#10;&#10;Description automatically generated"/>
          <p:cNvPicPr preferRelativeResize="0"/>
          <p:nvPr/>
        </p:nvPicPr>
        <p:blipFill rotWithShape="1">
          <a:blip r:embed="rId5">
            <a:alphaModFix/>
          </a:blip>
          <a:srcRect/>
          <a:stretch/>
        </p:blipFill>
        <p:spPr>
          <a:xfrm>
            <a:off x="0" y="5573088"/>
            <a:ext cx="1417834" cy="1284912"/>
          </a:xfrm>
          <a:prstGeom prst="rect">
            <a:avLst/>
          </a:prstGeom>
          <a:noFill/>
          <a:ln>
            <a:noFill/>
          </a:ln>
        </p:spPr>
      </p:pic>
      <p:sp>
        <p:nvSpPr>
          <p:cNvPr id="276" name="Google Shape;276;p80"/>
          <p:cNvSpPr txBox="1"/>
          <p:nvPr/>
        </p:nvSpPr>
        <p:spPr>
          <a:xfrm>
            <a:off x="371915" y="230820"/>
            <a:ext cx="600837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Connecting to the closest site</a:t>
            </a:r>
            <a:endParaRPr sz="3200" b="1" i="0" u="none" strike="noStrike" cap="none">
              <a:solidFill>
                <a:srgbClr val="002060"/>
              </a:solidFill>
              <a:latin typeface="Arial"/>
              <a:ea typeface="Arial"/>
              <a:cs typeface="Arial"/>
              <a:sym typeface="Arial"/>
            </a:endParaRPr>
          </a:p>
        </p:txBody>
      </p:sp>
      <p:pic>
        <p:nvPicPr>
          <p:cNvPr id="277" name="Google Shape;277;p80" descr="Amazon Web Services - Wikipedia"/>
          <p:cNvPicPr preferRelativeResize="0"/>
          <p:nvPr/>
        </p:nvPicPr>
        <p:blipFill rotWithShape="1">
          <a:blip r:embed="rId6">
            <a:alphaModFix/>
          </a:blip>
          <a:srcRect/>
          <a:stretch/>
        </p:blipFill>
        <p:spPr>
          <a:xfrm>
            <a:off x="4244380" y="2337665"/>
            <a:ext cx="410750" cy="246108"/>
          </a:xfrm>
          <a:prstGeom prst="rect">
            <a:avLst/>
          </a:prstGeom>
          <a:noFill/>
          <a:ln>
            <a:noFill/>
          </a:ln>
        </p:spPr>
      </p:pic>
      <p:pic>
        <p:nvPicPr>
          <p:cNvPr id="278" name="Google Shape;278;p80" descr="Amazon Web Services - Wikipedia"/>
          <p:cNvPicPr preferRelativeResize="0"/>
          <p:nvPr/>
        </p:nvPicPr>
        <p:blipFill rotWithShape="1">
          <a:blip r:embed="rId6">
            <a:alphaModFix/>
          </a:blip>
          <a:srcRect/>
          <a:stretch/>
        </p:blipFill>
        <p:spPr>
          <a:xfrm>
            <a:off x="5025286" y="4982691"/>
            <a:ext cx="410750" cy="246108"/>
          </a:xfrm>
          <a:prstGeom prst="rect">
            <a:avLst/>
          </a:prstGeom>
          <a:noFill/>
          <a:ln>
            <a:noFill/>
          </a:ln>
        </p:spPr>
      </p:pic>
      <p:pic>
        <p:nvPicPr>
          <p:cNvPr id="279" name="Google Shape;279;p80" descr="Amazon Web Services - Wikipedia"/>
          <p:cNvPicPr preferRelativeResize="0"/>
          <p:nvPr/>
        </p:nvPicPr>
        <p:blipFill rotWithShape="1">
          <a:blip r:embed="rId6">
            <a:alphaModFix/>
          </a:blip>
          <a:srcRect/>
          <a:stretch/>
        </p:blipFill>
        <p:spPr>
          <a:xfrm>
            <a:off x="6586571" y="3689089"/>
            <a:ext cx="410750" cy="246108"/>
          </a:xfrm>
          <a:prstGeom prst="rect">
            <a:avLst/>
          </a:prstGeom>
          <a:noFill/>
          <a:ln>
            <a:noFill/>
          </a:ln>
        </p:spPr>
      </p:pic>
      <p:pic>
        <p:nvPicPr>
          <p:cNvPr id="280" name="Google Shape;280;p80" descr="Amazon Web Services - Wikipedia"/>
          <p:cNvPicPr preferRelativeResize="0"/>
          <p:nvPr/>
        </p:nvPicPr>
        <p:blipFill rotWithShape="1">
          <a:blip r:embed="rId6">
            <a:alphaModFix/>
          </a:blip>
          <a:srcRect/>
          <a:stretch/>
        </p:blipFill>
        <p:spPr>
          <a:xfrm>
            <a:off x="7482135" y="2313138"/>
            <a:ext cx="410750" cy="246108"/>
          </a:xfrm>
          <a:prstGeom prst="rect">
            <a:avLst/>
          </a:prstGeom>
          <a:noFill/>
          <a:ln>
            <a:noFill/>
          </a:ln>
        </p:spPr>
      </p:pic>
      <p:pic>
        <p:nvPicPr>
          <p:cNvPr id="281" name="Google Shape;281;p80" descr="Amazon Web Services - Wikipedia"/>
          <p:cNvPicPr preferRelativeResize="0"/>
          <p:nvPr/>
        </p:nvPicPr>
        <p:blipFill rotWithShape="1">
          <a:blip r:embed="rId6">
            <a:alphaModFix/>
          </a:blip>
          <a:srcRect/>
          <a:stretch/>
        </p:blipFill>
        <p:spPr>
          <a:xfrm>
            <a:off x="8642752" y="3350087"/>
            <a:ext cx="410750" cy="246108"/>
          </a:xfrm>
          <a:prstGeom prst="rect">
            <a:avLst/>
          </a:prstGeom>
          <a:noFill/>
          <a:ln>
            <a:noFill/>
          </a:ln>
        </p:spPr>
      </p:pic>
      <p:pic>
        <p:nvPicPr>
          <p:cNvPr id="282" name="Google Shape;282;p80" descr="Amazon Web Services - Wikipedia"/>
          <p:cNvPicPr preferRelativeResize="0"/>
          <p:nvPr/>
        </p:nvPicPr>
        <p:blipFill rotWithShape="1">
          <a:blip r:embed="rId6">
            <a:alphaModFix/>
          </a:blip>
          <a:srcRect/>
          <a:stretch/>
        </p:blipFill>
        <p:spPr>
          <a:xfrm>
            <a:off x="9804875" y="4821720"/>
            <a:ext cx="410750" cy="246108"/>
          </a:xfrm>
          <a:prstGeom prst="rect">
            <a:avLst/>
          </a:prstGeom>
          <a:noFill/>
          <a:ln>
            <a:noFill/>
          </a:ln>
        </p:spPr>
      </p:pic>
      <p:pic>
        <p:nvPicPr>
          <p:cNvPr id="283" name="Google Shape;283;p80" descr="Amazon Web Services - Wikipedia"/>
          <p:cNvPicPr preferRelativeResize="0"/>
          <p:nvPr/>
        </p:nvPicPr>
        <p:blipFill rotWithShape="1">
          <a:blip r:embed="rId6">
            <a:alphaModFix/>
          </a:blip>
          <a:srcRect/>
          <a:stretch/>
        </p:blipFill>
        <p:spPr>
          <a:xfrm>
            <a:off x="9726670" y="3047869"/>
            <a:ext cx="410750" cy="246108"/>
          </a:xfrm>
          <a:prstGeom prst="rect">
            <a:avLst/>
          </a:prstGeom>
          <a:noFill/>
          <a:ln>
            <a:noFill/>
          </a:ln>
        </p:spPr>
      </p:pic>
      <p:pic>
        <p:nvPicPr>
          <p:cNvPr id="284" name="Google Shape;284;p80"/>
          <p:cNvPicPr preferRelativeResize="0"/>
          <p:nvPr/>
        </p:nvPicPr>
        <p:blipFill rotWithShape="1">
          <a:blip r:embed="rId7">
            <a:alphaModFix/>
          </a:blip>
          <a:srcRect/>
          <a:stretch/>
        </p:blipFill>
        <p:spPr>
          <a:xfrm>
            <a:off x="7221815" y="1891923"/>
            <a:ext cx="436080" cy="436080"/>
          </a:xfrm>
          <a:prstGeom prst="rect">
            <a:avLst/>
          </a:prstGeom>
          <a:noFill/>
          <a:ln>
            <a:noFill/>
          </a:ln>
        </p:spPr>
      </p:pic>
      <p:pic>
        <p:nvPicPr>
          <p:cNvPr id="285" name="Google Shape;285;p80"/>
          <p:cNvPicPr preferRelativeResize="0"/>
          <p:nvPr/>
        </p:nvPicPr>
        <p:blipFill rotWithShape="1">
          <a:blip r:embed="rId7">
            <a:alphaModFix/>
          </a:blip>
          <a:srcRect/>
          <a:stretch/>
        </p:blipFill>
        <p:spPr>
          <a:xfrm>
            <a:off x="4237450" y="3297692"/>
            <a:ext cx="436080" cy="436080"/>
          </a:xfrm>
          <a:prstGeom prst="rect">
            <a:avLst/>
          </a:prstGeom>
          <a:noFill/>
          <a:ln>
            <a:noFill/>
          </a:ln>
        </p:spPr>
      </p:pic>
      <p:pic>
        <p:nvPicPr>
          <p:cNvPr id="286" name="Google Shape;286;p80"/>
          <p:cNvPicPr preferRelativeResize="0"/>
          <p:nvPr/>
        </p:nvPicPr>
        <p:blipFill rotWithShape="1">
          <a:blip r:embed="rId7">
            <a:alphaModFix/>
          </a:blip>
          <a:srcRect/>
          <a:stretch/>
        </p:blipFill>
        <p:spPr>
          <a:xfrm>
            <a:off x="10375290" y="4494350"/>
            <a:ext cx="436080" cy="436080"/>
          </a:xfrm>
          <a:prstGeom prst="rect">
            <a:avLst/>
          </a:prstGeom>
          <a:noFill/>
          <a:ln>
            <a:noFill/>
          </a:ln>
        </p:spPr>
      </p:pic>
      <p:pic>
        <p:nvPicPr>
          <p:cNvPr id="287" name="Google Shape;287;p80"/>
          <p:cNvPicPr preferRelativeResize="0"/>
          <p:nvPr/>
        </p:nvPicPr>
        <p:blipFill rotWithShape="1">
          <a:blip r:embed="rId7">
            <a:alphaModFix/>
          </a:blip>
          <a:srcRect/>
          <a:stretch/>
        </p:blipFill>
        <p:spPr>
          <a:xfrm>
            <a:off x="7881676" y="3769090"/>
            <a:ext cx="436080" cy="436080"/>
          </a:xfrm>
          <a:prstGeom prst="rect">
            <a:avLst/>
          </a:prstGeom>
          <a:noFill/>
          <a:ln>
            <a:noFill/>
          </a:ln>
        </p:spPr>
      </p:pic>
      <p:pic>
        <p:nvPicPr>
          <p:cNvPr id="288" name="Google Shape;288;p80"/>
          <p:cNvPicPr preferRelativeResize="0"/>
          <p:nvPr/>
        </p:nvPicPr>
        <p:blipFill rotWithShape="1">
          <a:blip r:embed="rId7">
            <a:alphaModFix/>
          </a:blip>
          <a:srcRect/>
          <a:stretch/>
        </p:blipFill>
        <p:spPr>
          <a:xfrm>
            <a:off x="4966191" y="3808525"/>
            <a:ext cx="436080" cy="436080"/>
          </a:xfrm>
          <a:prstGeom prst="rect">
            <a:avLst/>
          </a:prstGeom>
          <a:noFill/>
          <a:ln>
            <a:noFill/>
          </a:ln>
        </p:spPr>
      </p:pic>
      <p:pic>
        <p:nvPicPr>
          <p:cNvPr id="289" name="Google Shape;289;p80"/>
          <p:cNvPicPr preferRelativeResize="0"/>
          <p:nvPr/>
        </p:nvPicPr>
        <p:blipFill rotWithShape="1">
          <a:blip r:embed="rId8">
            <a:alphaModFix/>
          </a:blip>
          <a:srcRect/>
          <a:stretch/>
        </p:blipFill>
        <p:spPr>
          <a:xfrm flipH="1">
            <a:off x="9158084" y="3456645"/>
            <a:ext cx="367016" cy="292879"/>
          </a:xfrm>
          <a:prstGeom prst="rect">
            <a:avLst/>
          </a:prstGeom>
          <a:noFill/>
          <a:ln>
            <a:noFill/>
          </a:ln>
        </p:spPr>
      </p:pic>
      <p:pic>
        <p:nvPicPr>
          <p:cNvPr id="290" name="Google Shape;290;p80"/>
          <p:cNvPicPr preferRelativeResize="0"/>
          <p:nvPr/>
        </p:nvPicPr>
        <p:blipFill rotWithShape="1">
          <a:blip r:embed="rId8">
            <a:alphaModFix/>
          </a:blip>
          <a:srcRect/>
          <a:stretch/>
        </p:blipFill>
        <p:spPr>
          <a:xfrm flipH="1">
            <a:off x="7227408" y="2540621"/>
            <a:ext cx="367016" cy="292879"/>
          </a:xfrm>
          <a:prstGeom prst="rect">
            <a:avLst/>
          </a:prstGeom>
          <a:noFill/>
          <a:ln>
            <a:noFill/>
          </a:ln>
        </p:spPr>
      </p:pic>
      <p:pic>
        <p:nvPicPr>
          <p:cNvPr id="291" name="Google Shape;291;p80"/>
          <p:cNvPicPr preferRelativeResize="0"/>
          <p:nvPr/>
        </p:nvPicPr>
        <p:blipFill rotWithShape="1">
          <a:blip r:embed="rId8">
            <a:alphaModFix/>
          </a:blip>
          <a:srcRect/>
          <a:stretch/>
        </p:blipFill>
        <p:spPr>
          <a:xfrm flipH="1">
            <a:off x="4580621" y="2817325"/>
            <a:ext cx="367016" cy="292879"/>
          </a:xfrm>
          <a:prstGeom prst="rect">
            <a:avLst/>
          </a:prstGeom>
          <a:noFill/>
          <a:ln>
            <a:noFill/>
          </a:ln>
        </p:spPr>
      </p:pic>
      <p:pic>
        <p:nvPicPr>
          <p:cNvPr id="292" name="Google Shape;292;p80"/>
          <p:cNvPicPr preferRelativeResize="0"/>
          <p:nvPr/>
        </p:nvPicPr>
        <p:blipFill rotWithShape="1">
          <a:blip r:embed="rId8">
            <a:alphaModFix/>
          </a:blip>
          <a:srcRect/>
          <a:stretch/>
        </p:blipFill>
        <p:spPr>
          <a:xfrm flipH="1">
            <a:off x="4658270" y="4478776"/>
            <a:ext cx="367016" cy="2928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childTnLst>
                                </p:cTn>
                              </p:par>
                              <p:par>
                                <p:cTn id="8" presetID="10" presetClass="entr" presetSubtype="0" fill="hold" nodeType="withEffect">
                                  <p:stCondLst>
                                    <p:cond delay="0"/>
                                  </p:stCondLst>
                                  <p:childTnLst>
                                    <p:set>
                                      <p:cBhvr>
                                        <p:cTn id="9" dur="1" fill="hold">
                                          <p:stCondLst>
                                            <p:cond delay="0"/>
                                          </p:stCondLst>
                                        </p:cTn>
                                        <p:tgtEl>
                                          <p:spTgt spid="273"/>
                                        </p:tgtEl>
                                        <p:attrNameLst>
                                          <p:attrName>style.visibility</p:attrName>
                                        </p:attrNameLst>
                                      </p:cBhvr>
                                      <p:to>
                                        <p:strVal val="visible"/>
                                      </p:to>
                                    </p:set>
                                    <p:animEffect transition="in" filter="fade">
                                      <p:cBhvr>
                                        <p:cTn id="10" dur="500"/>
                                        <p:tgtEl>
                                          <p:spTgt spid="273"/>
                                        </p:tgtEl>
                                      </p:cBhvr>
                                    </p:animEffect>
                                  </p:childTnLst>
                                </p:cTn>
                              </p:par>
                              <p:par>
                                <p:cTn id="11" presetID="10" presetClass="entr" presetSubtype="0" fill="hold" nodeType="withEffect">
                                  <p:stCondLst>
                                    <p:cond delay="0"/>
                                  </p:stCondLst>
                                  <p:childTnLst>
                                    <p:set>
                                      <p:cBhvr>
                                        <p:cTn id="12" dur="1" fill="hold">
                                          <p:stCondLst>
                                            <p:cond delay="0"/>
                                          </p:stCondLst>
                                        </p:cTn>
                                        <p:tgtEl>
                                          <p:spTgt spid="274"/>
                                        </p:tgtEl>
                                        <p:attrNameLst>
                                          <p:attrName>style.visibility</p:attrName>
                                        </p:attrNameLst>
                                      </p:cBhvr>
                                      <p:to>
                                        <p:strVal val="visible"/>
                                      </p:to>
                                    </p:set>
                                    <p:animEffect transition="in" filter="fade">
                                      <p:cBhvr>
                                        <p:cTn id="13" dur="500"/>
                                        <p:tgtEl>
                                          <p:spTgt spid="274"/>
                                        </p:tgtEl>
                                      </p:cBhvr>
                                    </p:animEffect>
                                  </p:childTnLst>
                                </p:cTn>
                              </p:par>
                              <p:par>
                                <p:cTn id="14" presetID="10" presetClass="entr" presetSubtype="0" fill="hold" nodeType="withEffect">
                                  <p:stCondLst>
                                    <p:cond delay="0"/>
                                  </p:stCondLst>
                                  <p:childTnLst>
                                    <p:set>
                                      <p:cBhvr>
                                        <p:cTn id="15" dur="1" fill="hold">
                                          <p:stCondLst>
                                            <p:cond delay="0"/>
                                          </p:stCondLst>
                                        </p:cTn>
                                        <p:tgtEl>
                                          <p:spTgt spid="272"/>
                                        </p:tgtEl>
                                        <p:attrNameLst>
                                          <p:attrName>style.visibility</p:attrName>
                                        </p:attrNameLst>
                                      </p:cBhvr>
                                      <p:to>
                                        <p:strVal val="visible"/>
                                      </p:to>
                                    </p:set>
                                    <p:animEffect transition="in" filter="fade">
                                      <p:cBhvr>
                                        <p:cTn id="16" dur="500"/>
                                        <p:tgtEl>
                                          <p:spTgt spid="272"/>
                                        </p:tgtEl>
                                      </p:cBhvr>
                                    </p:animEffect>
                                  </p:childTnLst>
                                </p:cTn>
                              </p:par>
                              <p:par>
                                <p:cTn id="17" presetID="10" presetClass="entr" presetSubtype="0" fill="hold" nodeType="withEffect">
                                  <p:stCondLst>
                                    <p:cond delay="0"/>
                                  </p:stCondLst>
                                  <p:childTnLst>
                                    <p:set>
                                      <p:cBhvr>
                                        <p:cTn id="18" dur="1" fill="hold">
                                          <p:stCondLst>
                                            <p:cond delay="0"/>
                                          </p:stCondLst>
                                        </p:cTn>
                                        <p:tgtEl>
                                          <p:spTgt spid="271"/>
                                        </p:tgtEl>
                                        <p:attrNameLst>
                                          <p:attrName>style.visibility</p:attrName>
                                        </p:attrNameLst>
                                      </p:cBhvr>
                                      <p:to>
                                        <p:strVal val="visible"/>
                                      </p:to>
                                    </p:set>
                                    <p:animEffect transition="in" filter="fade">
                                      <p:cBhvr>
                                        <p:cTn id="19" dur="500"/>
                                        <p:tgtEl>
                                          <p:spTgt spid="271"/>
                                        </p:tgtEl>
                                      </p:cBhvr>
                                    </p:animEffect>
                                  </p:childTnLst>
                                </p:cTn>
                              </p:par>
                              <p:par>
                                <p:cTn id="20" presetID="10" presetClass="entr" presetSubtype="0" fill="hold" nodeType="withEffect">
                                  <p:stCondLst>
                                    <p:cond delay="0"/>
                                  </p:stCondLst>
                                  <p:childTnLst>
                                    <p:set>
                                      <p:cBhvr>
                                        <p:cTn id="21" dur="1" fill="hold">
                                          <p:stCondLst>
                                            <p:cond delay="0"/>
                                          </p:stCondLst>
                                        </p:cTn>
                                        <p:tgtEl>
                                          <p:spTgt spid="266"/>
                                        </p:tgtEl>
                                        <p:attrNameLst>
                                          <p:attrName>style.visibility</p:attrName>
                                        </p:attrNameLst>
                                      </p:cBhvr>
                                      <p:to>
                                        <p:strVal val="visible"/>
                                      </p:to>
                                    </p:set>
                                    <p:animEffect transition="in" filter="fade">
                                      <p:cBhvr>
                                        <p:cTn id="22" dur="500"/>
                                        <p:tgtEl>
                                          <p:spTgt spid="266"/>
                                        </p:tgtEl>
                                      </p:cBhvr>
                                    </p:animEffect>
                                  </p:childTnLst>
                                </p:cTn>
                              </p:par>
                              <p:par>
                                <p:cTn id="23" presetID="10" presetClass="entr" presetSubtype="0"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fade">
                                      <p:cBhvr>
                                        <p:cTn id="25" dur="500"/>
                                        <p:tgtEl>
                                          <p:spTgt spid="270"/>
                                        </p:tgtEl>
                                      </p:cBhvr>
                                    </p:animEffect>
                                  </p:childTnLst>
                                </p:cTn>
                              </p:par>
                              <p:par>
                                <p:cTn id="26" presetID="10" presetClass="entr" presetSubtype="0" fill="hold" nodeType="withEffect">
                                  <p:stCondLst>
                                    <p:cond delay="0"/>
                                  </p:stCondLst>
                                  <p:childTnLst>
                                    <p:set>
                                      <p:cBhvr>
                                        <p:cTn id="27" dur="1" fill="hold">
                                          <p:stCondLst>
                                            <p:cond delay="0"/>
                                          </p:stCondLst>
                                        </p:cTn>
                                        <p:tgtEl>
                                          <p:spTgt spid="269"/>
                                        </p:tgtEl>
                                        <p:attrNameLst>
                                          <p:attrName>style.visibility</p:attrName>
                                        </p:attrNameLst>
                                      </p:cBhvr>
                                      <p:to>
                                        <p:strVal val="visible"/>
                                      </p:to>
                                    </p:set>
                                    <p:animEffect transition="in" filter="fade">
                                      <p:cBhvr>
                                        <p:cTn id="28" dur="500"/>
                                        <p:tgtEl>
                                          <p:spTgt spid="269"/>
                                        </p:tgtEl>
                                      </p:cBhvr>
                                    </p:animEffect>
                                  </p:childTnLst>
                                </p:cTn>
                              </p:par>
                              <p:par>
                                <p:cTn id="29" presetID="10" presetClass="entr" presetSubtype="0" fill="hold" nodeType="with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fade">
                                      <p:cBhvr>
                                        <p:cTn id="31" dur="500"/>
                                        <p:tgtEl>
                                          <p:spTgt spid="268"/>
                                        </p:tgtEl>
                                      </p:cBhvr>
                                    </p:animEffect>
                                  </p:childTnLst>
                                </p:cTn>
                              </p:par>
                              <p:par>
                                <p:cTn id="32" presetID="10"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fade">
                                      <p:cBhvr>
                                        <p:cTn id="34"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8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99" name="Google Shape;299;p81"/>
          <p:cNvPicPr preferRelativeResize="0"/>
          <p:nvPr/>
        </p:nvPicPr>
        <p:blipFill rotWithShape="1">
          <a:blip r:embed="rId4">
            <a:alphaModFix/>
          </a:blip>
          <a:srcRect/>
          <a:stretch/>
        </p:blipFill>
        <p:spPr>
          <a:xfrm>
            <a:off x="708917" y="991281"/>
            <a:ext cx="11134725" cy="4505325"/>
          </a:xfrm>
          <a:prstGeom prst="rect">
            <a:avLst/>
          </a:prstGeom>
          <a:noFill/>
          <a:ln>
            <a:noFill/>
          </a:ln>
        </p:spPr>
      </p:pic>
      <p:sp>
        <p:nvSpPr>
          <p:cNvPr id="300" name="Google Shape;300;p81"/>
          <p:cNvSpPr txBox="1"/>
          <p:nvPr/>
        </p:nvSpPr>
        <p:spPr>
          <a:xfrm>
            <a:off x="371915" y="230820"/>
            <a:ext cx="1024351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Key advantages of Public Cloud (Cloud Computing)</a:t>
            </a:r>
            <a:endParaRPr sz="3200" b="1" i="0" u="none" strike="noStrike" cap="none">
              <a:solidFill>
                <a:srgbClr val="002060"/>
              </a:solidFill>
              <a:latin typeface="Arial"/>
              <a:ea typeface="Arial"/>
              <a:cs typeface="Arial"/>
              <a:sym typeface="Arial"/>
            </a:endParaRPr>
          </a:p>
        </p:txBody>
      </p:sp>
      <p:sp>
        <p:nvSpPr>
          <p:cNvPr id="301" name="Google Shape;301;p81"/>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125"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666" name="Google Shape;666;p125"/>
          <p:cNvPicPr preferRelativeResize="0"/>
          <p:nvPr/>
        </p:nvPicPr>
        <p:blipFill rotWithShape="1">
          <a:blip r:embed="rId4">
            <a:alphaModFix/>
          </a:blip>
          <a:srcRect/>
          <a:stretch/>
        </p:blipFill>
        <p:spPr>
          <a:xfrm>
            <a:off x="708917" y="1773692"/>
            <a:ext cx="2111340" cy="2373766"/>
          </a:xfrm>
          <a:prstGeom prst="rect">
            <a:avLst/>
          </a:prstGeom>
          <a:noFill/>
          <a:ln>
            <a:noFill/>
          </a:ln>
        </p:spPr>
      </p:pic>
      <p:pic>
        <p:nvPicPr>
          <p:cNvPr id="667" name="Google Shape;667;p125"/>
          <p:cNvPicPr preferRelativeResize="0"/>
          <p:nvPr/>
        </p:nvPicPr>
        <p:blipFill rotWithShape="1">
          <a:blip r:embed="rId5">
            <a:alphaModFix/>
          </a:blip>
          <a:srcRect/>
          <a:stretch/>
        </p:blipFill>
        <p:spPr>
          <a:xfrm>
            <a:off x="3096984" y="1982335"/>
            <a:ext cx="5959929" cy="4091892"/>
          </a:xfrm>
          <a:prstGeom prst="rect">
            <a:avLst/>
          </a:prstGeom>
          <a:noFill/>
          <a:ln>
            <a:noFill/>
          </a:ln>
        </p:spPr>
      </p:pic>
      <p:pic>
        <p:nvPicPr>
          <p:cNvPr id="668" name="Google Shape;668;p125"/>
          <p:cNvPicPr preferRelativeResize="0"/>
          <p:nvPr/>
        </p:nvPicPr>
        <p:blipFill rotWithShape="1">
          <a:blip r:embed="rId6">
            <a:alphaModFix/>
          </a:blip>
          <a:srcRect/>
          <a:stretch/>
        </p:blipFill>
        <p:spPr>
          <a:xfrm>
            <a:off x="9333640" y="1929846"/>
            <a:ext cx="1963511" cy="2217612"/>
          </a:xfrm>
          <a:prstGeom prst="rect">
            <a:avLst/>
          </a:prstGeom>
          <a:noFill/>
          <a:ln>
            <a:noFill/>
          </a:ln>
        </p:spPr>
      </p:pic>
      <p:sp>
        <p:nvSpPr>
          <p:cNvPr id="669" name="Google Shape;669;p125"/>
          <p:cNvSpPr/>
          <p:nvPr/>
        </p:nvSpPr>
        <p:spPr>
          <a:xfrm>
            <a:off x="4517065" y="6215544"/>
            <a:ext cx="361028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sng" strike="noStrike" cap="none">
                <a:solidFill>
                  <a:srgbClr val="000000"/>
                </a:solidFill>
                <a:latin typeface="Arial"/>
                <a:ea typeface="Arial"/>
                <a:cs typeface="Arial"/>
                <a:sym typeface="Aria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https://aws.amazon.com/certification/</a:t>
            </a: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670" name="Google Shape;670;p125"/>
          <p:cNvSpPr txBox="1"/>
          <p:nvPr/>
        </p:nvSpPr>
        <p:spPr>
          <a:xfrm>
            <a:off x="285480" y="164316"/>
            <a:ext cx="387477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AWS Certifications</a:t>
            </a:r>
            <a:endParaRPr sz="3200" b="1" i="0" u="none" strike="noStrike" cap="none">
              <a:solidFill>
                <a:srgbClr val="002060"/>
              </a:solidFill>
              <a:latin typeface="Arial"/>
              <a:ea typeface="Arial"/>
              <a:cs typeface="Arial"/>
              <a:sym typeface="Arial"/>
            </a:endParaRPr>
          </a:p>
        </p:txBody>
      </p:sp>
    </p:spTree>
    <p:extLst>
      <p:ext uri="{BB962C8B-B14F-4D97-AF65-F5344CB8AC3E}">
        <p14:creationId xmlns:p14="http://schemas.microsoft.com/office/powerpoint/2010/main" val="757175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82"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308" name="Google Shape;308;p82"/>
          <p:cNvPicPr preferRelativeResize="0"/>
          <p:nvPr/>
        </p:nvPicPr>
        <p:blipFill rotWithShape="1">
          <a:blip r:embed="rId4">
            <a:alphaModFix/>
          </a:blip>
          <a:srcRect/>
          <a:stretch/>
        </p:blipFill>
        <p:spPr>
          <a:xfrm>
            <a:off x="3080657" y="165448"/>
            <a:ext cx="8687480" cy="6522461"/>
          </a:xfrm>
          <a:prstGeom prst="rect">
            <a:avLst/>
          </a:prstGeom>
          <a:noFill/>
          <a:ln>
            <a:noFill/>
          </a:ln>
        </p:spPr>
      </p:pic>
      <p:sp>
        <p:nvSpPr>
          <p:cNvPr id="309" name="Google Shape;309;p82"/>
          <p:cNvSpPr/>
          <p:nvPr/>
        </p:nvSpPr>
        <p:spPr>
          <a:xfrm>
            <a:off x="213197" y="3226623"/>
            <a:ext cx="247535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List of All Services</a:t>
            </a:r>
            <a:endParaRPr sz="2000" b="1" i="0" u="none" strike="noStrike" cap="none">
              <a:solidFill>
                <a:srgbClr val="000000"/>
              </a:solidFill>
              <a:latin typeface="Arial"/>
              <a:ea typeface="Arial"/>
              <a:cs typeface="Arial"/>
              <a:sym typeface="Arial"/>
            </a:endParaRPr>
          </a:p>
        </p:txBody>
      </p:sp>
      <p:pic>
        <p:nvPicPr>
          <p:cNvPr id="310" name="Google Shape;310;p82" descr="Amazon Web Services - Wikipedia"/>
          <p:cNvPicPr preferRelativeResize="0"/>
          <p:nvPr/>
        </p:nvPicPr>
        <p:blipFill rotWithShape="1">
          <a:blip r:embed="rId5">
            <a:alphaModFix/>
          </a:blip>
          <a:srcRect/>
          <a:stretch/>
        </p:blipFill>
        <p:spPr>
          <a:xfrm>
            <a:off x="425359" y="1806613"/>
            <a:ext cx="2051035" cy="1228912"/>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83"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317" name="Google Shape;317;p83"/>
          <p:cNvPicPr preferRelativeResize="0"/>
          <p:nvPr/>
        </p:nvPicPr>
        <p:blipFill rotWithShape="1">
          <a:blip r:embed="rId4">
            <a:alphaModFix/>
          </a:blip>
          <a:srcRect/>
          <a:stretch/>
        </p:blipFill>
        <p:spPr>
          <a:xfrm>
            <a:off x="3974170" y="274864"/>
            <a:ext cx="7346968" cy="6583136"/>
          </a:xfrm>
          <a:prstGeom prst="rect">
            <a:avLst/>
          </a:prstGeom>
          <a:noFill/>
          <a:ln>
            <a:noFill/>
          </a:ln>
        </p:spPr>
      </p:pic>
      <p:sp>
        <p:nvSpPr>
          <p:cNvPr id="318" name="Google Shape;318;p83"/>
          <p:cNvSpPr/>
          <p:nvPr/>
        </p:nvSpPr>
        <p:spPr>
          <a:xfrm>
            <a:off x="213197" y="3226623"/>
            <a:ext cx="247535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List of All Services</a:t>
            </a:r>
            <a:endParaRPr sz="2000" b="1" i="0" u="none" strike="noStrike" cap="none">
              <a:solidFill>
                <a:srgbClr val="000000"/>
              </a:solidFill>
              <a:latin typeface="Arial"/>
              <a:ea typeface="Arial"/>
              <a:cs typeface="Arial"/>
              <a:sym typeface="Arial"/>
            </a:endParaRPr>
          </a:p>
        </p:txBody>
      </p:sp>
      <p:pic>
        <p:nvPicPr>
          <p:cNvPr id="319" name="Google Shape;319;p83" descr="Amazon Web Services - Wikipedia"/>
          <p:cNvPicPr preferRelativeResize="0"/>
          <p:nvPr/>
        </p:nvPicPr>
        <p:blipFill rotWithShape="1">
          <a:blip r:embed="rId5">
            <a:alphaModFix/>
          </a:blip>
          <a:srcRect/>
          <a:stretch/>
        </p:blipFill>
        <p:spPr>
          <a:xfrm>
            <a:off x="425359" y="1806613"/>
            <a:ext cx="2051035" cy="1228912"/>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85"/>
          <p:cNvSpPr txBox="1"/>
          <p:nvPr/>
        </p:nvSpPr>
        <p:spPr>
          <a:xfrm>
            <a:off x="534746" y="230820"/>
            <a:ext cx="868218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AWS Core Infrastructure-as-a-Service (IaaS)</a:t>
            </a:r>
            <a:endParaRPr sz="3200" b="1" i="0" u="none" strike="noStrike" cap="none">
              <a:solidFill>
                <a:srgbClr val="002060"/>
              </a:solidFill>
              <a:latin typeface="Arial"/>
              <a:ea typeface="Arial"/>
              <a:cs typeface="Arial"/>
              <a:sym typeface="Arial"/>
            </a:endParaRPr>
          </a:p>
        </p:txBody>
      </p:sp>
      <p:pic>
        <p:nvPicPr>
          <p:cNvPr id="333" name="Google Shape;333;p85"/>
          <p:cNvPicPr preferRelativeResize="0"/>
          <p:nvPr/>
        </p:nvPicPr>
        <p:blipFill rotWithShape="1">
          <a:blip r:embed="rId3">
            <a:alphaModFix/>
          </a:blip>
          <a:srcRect/>
          <a:stretch/>
        </p:blipFill>
        <p:spPr>
          <a:xfrm>
            <a:off x="708917" y="815595"/>
            <a:ext cx="11116355" cy="5173214"/>
          </a:xfrm>
          <a:prstGeom prst="rect">
            <a:avLst/>
          </a:prstGeom>
          <a:noFill/>
          <a:ln>
            <a:noFill/>
          </a:ln>
        </p:spPr>
      </p:pic>
      <p:pic>
        <p:nvPicPr>
          <p:cNvPr id="334" name="Google Shape;334;p85"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335" name="Google Shape;335;p85"/>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86"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342" name="Google Shape;342;p86"/>
          <p:cNvPicPr preferRelativeResize="0"/>
          <p:nvPr/>
        </p:nvPicPr>
        <p:blipFill rotWithShape="1">
          <a:blip r:embed="rId4">
            <a:alphaModFix/>
          </a:blip>
          <a:srcRect/>
          <a:stretch/>
        </p:blipFill>
        <p:spPr>
          <a:xfrm>
            <a:off x="1526691" y="487419"/>
            <a:ext cx="10436709" cy="58152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87"/>
          <p:cNvPicPr preferRelativeResize="0"/>
          <p:nvPr/>
        </p:nvPicPr>
        <p:blipFill rotWithShape="1">
          <a:blip r:embed="rId3">
            <a:alphaModFix/>
          </a:blip>
          <a:srcRect l="1016"/>
          <a:stretch/>
        </p:blipFill>
        <p:spPr>
          <a:xfrm>
            <a:off x="544284" y="433790"/>
            <a:ext cx="11136087" cy="5923269"/>
          </a:xfrm>
          <a:prstGeom prst="rect">
            <a:avLst/>
          </a:prstGeom>
          <a:noFill/>
          <a:ln>
            <a:noFill/>
          </a:ln>
        </p:spPr>
      </p:pic>
      <p:pic>
        <p:nvPicPr>
          <p:cNvPr id="349" name="Google Shape;349;p87"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350" name="Google Shape;350;p87"/>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88"/>
          <p:cNvPicPr preferRelativeResize="0"/>
          <p:nvPr/>
        </p:nvPicPr>
        <p:blipFill rotWithShape="1">
          <a:blip r:embed="rId3">
            <a:alphaModFix/>
          </a:blip>
          <a:srcRect/>
          <a:stretch/>
        </p:blipFill>
        <p:spPr>
          <a:xfrm>
            <a:off x="353274" y="501224"/>
            <a:ext cx="11474054" cy="5344205"/>
          </a:xfrm>
          <a:prstGeom prst="rect">
            <a:avLst/>
          </a:prstGeom>
          <a:noFill/>
          <a:ln>
            <a:noFill/>
          </a:ln>
        </p:spPr>
      </p:pic>
      <p:pic>
        <p:nvPicPr>
          <p:cNvPr id="357" name="Google Shape;357;p88"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358" name="Google Shape;358;p88"/>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89"/>
          <p:cNvPicPr preferRelativeResize="0"/>
          <p:nvPr/>
        </p:nvPicPr>
        <p:blipFill rotWithShape="1">
          <a:blip r:embed="rId3">
            <a:alphaModFix/>
          </a:blip>
          <a:srcRect/>
          <a:stretch/>
        </p:blipFill>
        <p:spPr>
          <a:xfrm>
            <a:off x="428170" y="437470"/>
            <a:ext cx="11420930" cy="5995988"/>
          </a:xfrm>
          <a:prstGeom prst="rect">
            <a:avLst/>
          </a:prstGeom>
          <a:noFill/>
          <a:ln>
            <a:noFill/>
          </a:ln>
        </p:spPr>
      </p:pic>
      <p:pic>
        <p:nvPicPr>
          <p:cNvPr id="365" name="Google Shape;365;p89"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366" name="Google Shape;366;p89"/>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73"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97" name="Google Shape;97;p73"/>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16510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 name="Google Shape;98;p73"/>
          <p:cNvSpPr/>
          <p:nvPr/>
        </p:nvSpPr>
        <p:spPr>
          <a:xfrm>
            <a:off x="190200" y="97116"/>
            <a:ext cx="873608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Selected Topics for the Course </a:t>
            </a:r>
            <a:r>
              <a:rPr lang="en-US" sz="3200" b="1" i="0" u="none" strike="noStrike" cap="none" dirty="0" smtClean="0">
                <a:solidFill>
                  <a:srgbClr val="003C71"/>
                </a:solidFill>
                <a:latin typeface="Arial"/>
                <a:ea typeface="Arial"/>
                <a:cs typeface="Arial"/>
                <a:sym typeface="Arial"/>
              </a:rPr>
              <a:t>Projects</a:t>
            </a:r>
            <a:endParaRPr sz="3200" b="1" i="0" u="none" strike="noStrike" cap="none" dirty="0">
              <a:solidFill>
                <a:srgbClr val="003C71"/>
              </a:solidFill>
              <a:latin typeface="Arial"/>
              <a:ea typeface="Arial"/>
              <a:cs typeface="Arial"/>
              <a:sym typeface="Arial"/>
            </a:endParaRPr>
          </a:p>
        </p:txBody>
      </p:sp>
      <p:sp>
        <p:nvSpPr>
          <p:cNvPr id="2" name="TextBox 1"/>
          <p:cNvSpPr txBox="1"/>
          <p:nvPr/>
        </p:nvSpPr>
        <p:spPr>
          <a:xfrm>
            <a:off x="782489" y="1261082"/>
            <a:ext cx="1031051" cy="369332"/>
          </a:xfrm>
          <a:prstGeom prst="rect">
            <a:avLst/>
          </a:prstGeom>
          <a:noFill/>
        </p:spPr>
        <p:txBody>
          <a:bodyPr wrap="none" rtlCol="0">
            <a:spAutoFit/>
          </a:bodyPr>
          <a:lstStyle/>
          <a:p>
            <a:r>
              <a:rPr lang="en-US" sz="1800" b="1" dirty="0" smtClean="0">
                <a:solidFill>
                  <a:schemeClr val="accent1">
                    <a:lumMod val="75000"/>
                  </a:schemeClr>
                </a:solidFill>
              </a:rPr>
              <a:t>Cusson</a:t>
            </a:r>
            <a:endParaRPr lang="en-US" sz="1800" b="1" dirty="0">
              <a:solidFill>
                <a:schemeClr val="accent1">
                  <a:lumMod val="75000"/>
                </a:schemeClr>
              </a:solidFill>
            </a:endParaRPr>
          </a:p>
        </p:txBody>
      </p:sp>
      <p:sp>
        <p:nvSpPr>
          <p:cNvPr id="7" name="TextBox 6"/>
          <p:cNvSpPr txBox="1"/>
          <p:nvPr/>
        </p:nvSpPr>
        <p:spPr>
          <a:xfrm>
            <a:off x="2475454" y="1261082"/>
            <a:ext cx="8375620" cy="861774"/>
          </a:xfrm>
          <a:prstGeom prst="rect">
            <a:avLst/>
          </a:prstGeom>
          <a:noFill/>
        </p:spPr>
        <p:txBody>
          <a:bodyPr wrap="square" rtlCol="0">
            <a:spAutoFit/>
          </a:bodyPr>
          <a:lstStyle/>
          <a:p>
            <a:r>
              <a:rPr lang="en-US" sz="1800" b="1" dirty="0" smtClean="0">
                <a:solidFill>
                  <a:schemeClr val="accent6">
                    <a:lumMod val="50000"/>
                  </a:schemeClr>
                </a:solidFill>
              </a:rPr>
              <a:t>Kubernetes Multi-Cluster Management: Challenges and </a:t>
            </a:r>
            <a:r>
              <a:rPr lang="en-US" sz="1800" b="1" dirty="0" smtClean="0">
                <a:solidFill>
                  <a:schemeClr val="accent6">
                    <a:lumMod val="50000"/>
                  </a:schemeClr>
                </a:solidFill>
              </a:rPr>
              <a:t>Solutions</a:t>
            </a:r>
          </a:p>
          <a:p>
            <a:r>
              <a:rPr lang="en-US" sz="1600" dirty="0"/>
              <a:t>Investigate the latest tools and strategies for managing multiple Kubernetes clusters, including federation, hybrid cloud setups, and edge computing</a:t>
            </a:r>
            <a:r>
              <a:rPr lang="en-US" sz="1600" dirty="0" smtClean="0"/>
              <a:t>.</a:t>
            </a:r>
            <a:endParaRPr lang="en-US" sz="1600" dirty="0"/>
          </a:p>
        </p:txBody>
      </p:sp>
      <p:sp>
        <p:nvSpPr>
          <p:cNvPr id="8" name="TextBox 7"/>
          <p:cNvSpPr txBox="1"/>
          <p:nvPr/>
        </p:nvSpPr>
        <p:spPr>
          <a:xfrm>
            <a:off x="2450035" y="2473787"/>
            <a:ext cx="7787041" cy="861774"/>
          </a:xfrm>
          <a:prstGeom prst="rect">
            <a:avLst/>
          </a:prstGeom>
          <a:noFill/>
        </p:spPr>
        <p:txBody>
          <a:bodyPr wrap="square" rtlCol="0">
            <a:spAutoFit/>
          </a:bodyPr>
          <a:lstStyle/>
          <a:p>
            <a:pPr algn="just"/>
            <a:r>
              <a:rPr lang="en-US" sz="1800" b="1" dirty="0" smtClean="0">
                <a:solidFill>
                  <a:schemeClr val="accent6">
                    <a:lumMod val="50000"/>
                  </a:schemeClr>
                </a:solidFill>
              </a:rPr>
              <a:t>Edge Computing with Kubernetes: </a:t>
            </a:r>
            <a:r>
              <a:rPr lang="en-US" sz="1800" b="1" dirty="0" err="1" smtClean="0">
                <a:solidFill>
                  <a:schemeClr val="accent6">
                    <a:lumMod val="50000"/>
                  </a:schemeClr>
                </a:solidFill>
              </a:rPr>
              <a:t>KubeEdge</a:t>
            </a:r>
            <a:r>
              <a:rPr lang="en-US" sz="1800" b="1" dirty="0" smtClean="0">
                <a:solidFill>
                  <a:schemeClr val="accent6">
                    <a:lumMod val="50000"/>
                  </a:schemeClr>
                </a:solidFill>
              </a:rPr>
              <a:t> and </a:t>
            </a:r>
            <a:r>
              <a:rPr lang="en-US" sz="1800" b="1" dirty="0" smtClean="0">
                <a:solidFill>
                  <a:schemeClr val="accent6">
                    <a:lumMod val="50000"/>
                  </a:schemeClr>
                </a:solidFill>
              </a:rPr>
              <a:t>MicroK8s</a:t>
            </a:r>
          </a:p>
          <a:p>
            <a:pPr algn="just"/>
            <a:r>
              <a:rPr lang="en-US" sz="1600" dirty="0"/>
              <a:t>Investigate how Kubernetes is being adapted for edge computing scenarios using projects like </a:t>
            </a:r>
            <a:r>
              <a:rPr lang="en-US" sz="1600" dirty="0" err="1"/>
              <a:t>KubeEdge</a:t>
            </a:r>
            <a:r>
              <a:rPr lang="en-US" sz="1600" dirty="0"/>
              <a:t> and MicroK8s</a:t>
            </a:r>
            <a:r>
              <a:rPr lang="en-US" sz="1600" dirty="0" smtClean="0"/>
              <a:t>.</a:t>
            </a:r>
            <a:endParaRPr lang="en-US" sz="1600" dirty="0"/>
          </a:p>
        </p:txBody>
      </p:sp>
      <p:sp>
        <p:nvSpPr>
          <p:cNvPr id="9" name="TextBox 8"/>
          <p:cNvSpPr txBox="1"/>
          <p:nvPr/>
        </p:nvSpPr>
        <p:spPr>
          <a:xfrm>
            <a:off x="782489" y="2443129"/>
            <a:ext cx="915635" cy="369332"/>
          </a:xfrm>
          <a:prstGeom prst="rect">
            <a:avLst/>
          </a:prstGeom>
          <a:noFill/>
        </p:spPr>
        <p:txBody>
          <a:bodyPr wrap="none" rtlCol="0">
            <a:spAutoFit/>
          </a:bodyPr>
          <a:lstStyle/>
          <a:p>
            <a:r>
              <a:rPr lang="en-US" sz="1800" b="1" dirty="0" smtClean="0">
                <a:solidFill>
                  <a:schemeClr val="accent1">
                    <a:lumMod val="75000"/>
                  </a:schemeClr>
                </a:solidFill>
              </a:rPr>
              <a:t>Jenny </a:t>
            </a:r>
            <a:endParaRPr lang="en-US" sz="1800" b="1" dirty="0">
              <a:solidFill>
                <a:schemeClr val="accent1">
                  <a:lumMod val="75000"/>
                </a:schemeClr>
              </a:solidFill>
            </a:endParaRPr>
          </a:p>
        </p:txBody>
      </p:sp>
      <p:sp>
        <p:nvSpPr>
          <p:cNvPr id="10" name="TextBox 9"/>
          <p:cNvSpPr txBox="1"/>
          <p:nvPr/>
        </p:nvSpPr>
        <p:spPr>
          <a:xfrm>
            <a:off x="757070" y="3710718"/>
            <a:ext cx="979755" cy="369332"/>
          </a:xfrm>
          <a:prstGeom prst="rect">
            <a:avLst/>
          </a:prstGeom>
          <a:noFill/>
        </p:spPr>
        <p:txBody>
          <a:bodyPr wrap="none" rtlCol="0">
            <a:spAutoFit/>
          </a:bodyPr>
          <a:lstStyle/>
          <a:p>
            <a:r>
              <a:rPr lang="en-US" sz="1800" b="1" dirty="0" smtClean="0">
                <a:solidFill>
                  <a:schemeClr val="accent1">
                    <a:lumMod val="75000"/>
                  </a:schemeClr>
                </a:solidFill>
              </a:rPr>
              <a:t>Jimmy </a:t>
            </a:r>
            <a:endParaRPr lang="en-US" sz="1800" b="1" dirty="0">
              <a:solidFill>
                <a:schemeClr val="accent1">
                  <a:lumMod val="75000"/>
                </a:schemeClr>
              </a:solidFill>
            </a:endParaRPr>
          </a:p>
        </p:txBody>
      </p:sp>
      <p:sp>
        <p:nvSpPr>
          <p:cNvPr id="11" name="TextBox 10"/>
          <p:cNvSpPr txBox="1"/>
          <p:nvPr/>
        </p:nvSpPr>
        <p:spPr>
          <a:xfrm>
            <a:off x="2450034" y="3710718"/>
            <a:ext cx="9132365" cy="1138773"/>
          </a:xfrm>
          <a:prstGeom prst="rect">
            <a:avLst/>
          </a:prstGeom>
          <a:noFill/>
        </p:spPr>
        <p:txBody>
          <a:bodyPr wrap="square" rtlCol="0">
            <a:spAutoFit/>
          </a:bodyPr>
          <a:lstStyle/>
          <a:p>
            <a:r>
              <a:rPr lang="en-US" sz="1800" b="1" dirty="0" smtClean="0">
                <a:solidFill>
                  <a:schemeClr val="accent6">
                    <a:lumMod val="50000"/>
                  </a:schemeClr>
                </a:solidFill>
              </a:rPr>
              <a:t>Emerging Virtualization Technologies: Firecracker, </a:t>
            </a:r>
            <a:r>
              <a:rPr lang="en-US" sz="1800" b="1" dirty="0" err="1" smtClean="0">
                <a:solidFill>
                  <a:schemeClr val="accent6">
                    <a:lumMod val="50000"/>
                  </a:schemeClr>
                </a:solidFill>
              </a:rPr>
              <a:t>gVisor</a:t>
            </a:r>
            <a:r>
              <a:rPr lang="en-US" sz="1800" b="1" dirty="0" smtClean="0">
                <a:solidFill>
                  <a:schemeClr val="accent6">
                    <a:lumMod val="50000"/>
                  </a:schemeClr>
                </a:solidFill>
              </a:rPr>
              <a:t>, and Kata </a:t>
            </a:r>
            <a:r>
              <a:rPr lang="en-US" sz="1800" b="1" dirty="0" smtClean="0">
                <a:solidFill>
                  <a:schemeClr val="accent6">
                    <a:lumMod val="50000"/>
                  </a:schemeClr>
                </a:solidFill>
              </a:rPr>
              <a:t>Containers</a:t>
            </a:r>
          </a:p>
          <a:p>
            <a:r>
              <a:rPr lang="en-US" sz="1600" dirty="0"/>
              <a:t>Investigate lightweight virtualization technologies like Firecracker (AWS Lambda), </a:t>
            </a:r>
            <a:r>
              <a:rPr lang="en-US" sz="1600" dirty="0" err="1"/>
              <a:t>gVisor</a:t>
            </a:r>
            <a:r>
              <a:rPr lang="en-US" sz="1600" dirty="0"/>
              <a:t> (Google), and Kata Containers for secure and efficient workloads.</a:t>
            </a:r>
          </a:p>
          <a:p>
            <a:endParaRPr lang="en-US" sz="1800" b="1" dirty="0">
              <a:solidFill>
                <a:schemeClr val="accent6">
                  <a:lumMod val="50000"/>
                </a:schemeClr>
              </a:solidFill>
            </a:endParaRPr>
          </a:p>
        </p:txBody>
      </p:sp>
      <p:sp>
        <p:nvSpPr>
          <p:cNvPr id="12" name="TextBox 11"/>
          <p:cNvSpPr txBox="1"/>
          <p:nvPr/>
        </p:nvSpPr>
        <p:spPr>
          <a:xfrm>
            <a:off x="782489" y="4968963"/>
            <a:ext cx="889987" cy="369332"/>
          </a:xfrm>
          <a:prstGeom prst="rect">
            <a:avLst/>
          </a:prstGeom>
          <a:noFill/>
        </p:spPr>
        <p:txBody>
          <a:bodyPr wrap="none" rtlCol="0">
            <a:spAutoFit/>
          </a:bodyPr>
          <a:lstStyle/>
          <a:p>
            <a:r>
              <a:rPr lang="en-US" sz="1800" b="1" dirty="0" err="1" smtClean="0">
                <a:solidFill>
                  <a:schemeClr val="accent1">
                    <a:lumMod val="75000"/>
                  </a:schemeClr>
                </a:solidFill>
              </a:rPr>
              <a:t>Rahat</a:t>
            </a:r>
            <a:r>
              <a:rPr lang="en-US" sz="1800" b="1" dirty="0" smtClean="0">
                <a:solidFill>
                  <a:schemeClr val="accent1">
                    <a:lumMod val="75000"/>
                  </a:schemeClr>
                </a:solidFill>
              </a:rPr>
              <a:t> </a:t>
            </a:r>
            <a:endParaRPr lang="en-US" sz="1800" b="1" dirty="0">
              <a:solidFill>
                <a:schemeClr val="accent1">
                  <a:lumMod val="75000"/>
                </a:schemeClr>
              </a:solidFill>
            </a:endParaRPr>
          </a:p>
        </p:txBody>
      </p:sp>
      <p:sp>
        <p:nvSpPr>
          <p:cNvPr id="3" name="Rectangle 2"/>
          <p:cNvSpPr/>
          <p:nvPr/>
        </p:nvSpPr>
        <p:spPr>
          <a:xfrm>
            <a:off x="2382737" y="4958081"/>
            <a:ext cx="10254343" cy="369332"/>
          </a:xfrm>
          <a:prstGeom prst="rect">
            <a:avLst/>
          </a:prstGeom>
        </p:spPr>
        <p:txBody>
          <a:bodyPr wrap="square">
            <a:spAutoFit/>
          </a:bodyPr>
          <a:lstStyle/>
          <a:p>
            <a:pPr fontAlgn="base">
              <a:spcBef>
                <a:spcPts val="1000"/>
              </a:spcBef>
              <a:spcAft>
                <a:spcPts val="1000"/>
              </a:spcAft>
            </a:pPr>
            <a:r>
              <a:rPr lang="en-US" sz="1800" b="1" dirty="0">
                <a:solidFill>
                  <a:schemeClr val="accent6">
                    <a:lumMod val="50000"/>
                  </a:schemeClr>
                </a:solidFill>
                <a:latin typeface="Roboto"/>
              </a:rPr>
              <a:t>OpenStack as a Private Cloud Solution: Architecture, Use Cases, and Challenges</a:t>
            </a:r>
            <a:endParaRPr lang="en-US" sz="1800" dirty="0">
              <a:solidFill>
                <a:schemeClr val="accent6">
                  <a:lumMod val="50000"/>
                </a:schemeClr>
              </a:solidFill>
              <a:latin typeface="Roboto"/>
            </a:endParaRPr>
          </a:p>
        </p:txBody>
      </p:sp>
      <p:sp>
        <p:nvSpPr>
          <p:cNvPr id="4" name="Rectangle 3"/>
          <p:cNvSpPr/>
          <p:nvPr/>
        </p:nvSpPr>
        <p:spPr>
          <a:xfrm>
            <a:off x="1988751" y="5280700"/>
            <a:ext cx="9767819" cy="584775"/>
          </a:xfrm>
          <a:prstGeom prst="rect">
            <a:avLst/>
          </a:prstGeom>
        </p:spPr>
        <p:txBody>
          <a:bodyPr wrap="square">
            <a:spAutoFit/>
          </a:bodyPr>
          <a:lstStyle/>
          <a:p>
            <a:pPr marL="457200" fontAlgn="base">
              <a:spcBef>
                <a:spcPts val="1300"/>
              </a:spcBef>
              <a:spcAft>
                <a:spcPts val="1000"/>
              </a:spcAft>
            </a:pPr>
            <a:r>
              <a:rPr lang="en-US" sz="1600" dirty="0">
                <a:latin typeface="Roboto"/>
              </a:rPr>
              <a:t>Explore the architecture of OpenStack, its components (Nova, Neutron, Cinder, etc.), and its role in building private clouds.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90"/>
          <p:cNvPicPr preferRelativeResize="0"/>
          <p:nvPr/>
        </p:nvPicPr>
        <p:blipFill rotWithShape="1">
          <a:blip r:embed="rId3">
            <a:alphaModFix/>
          </a:blip>
          <a:srcRect/>
          <a:stretch/>
        </p:blipFill>
        <p:spPr>
          <a:xfrm>
            <a:off x="342900" y="434068"/>
            <a:ext cx="11849100" cy="6076950"/>
          </a:xfrm>
          <a:prstGeom prst="rect">
            <a:avLst/>
          </a:prstGeom>
          <a:noFill/>
          <a:ln>
            <a:noFill/>
          </a:ln>
        </p:spPr>
      </p:pic>
      <p:pic>
        <p:nvPicPr>
          <p:cNvPr id="373" name="Google Shape;373;p9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374" name="Google Shape;374;p90"/>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91"/>
          <p:cNvPicPr preferRelativeResize="0"/>
          <p:nvPr/>
        </p:nvPicPr>
        <p:blipFill rotWithShape="1">
          <a:blip r:embed="rId3">
            <a:alphaModFix/>
          </a:blip>
          <a:srcRect/>
          <a:stretch/>
        </p:blipFill>
        <p:spPr>
          <a:xfrm>
            <a:off x="337454" y="232447"/>
            <a:ext cx="11550096" cy="5602097"/>
          </a:xfrm>
          <a:prstGeom prst="rect">
            <a:avLst/>
          </a:prstGeom>
          <a:noFill/>
          <a:ln>
            <a:noFill/>
          </a:ln>
        </p:spPr>
      </p:pic>
      <p:pic>
        <p:nvPicPr>
          <p:cNvPr id="381" name="Google Shape;381;p91"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382" name="Google Shape;382;p91"/>
          <p:cNvSpPr/>
          <p:nvPr/>
        </p:nvSpPr>
        <p:spPr>
          <a:xfrm>
            <a:off x="4012852" y="5907767"/>
            <a:ext cx="45207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https://zesty.co/blog/what-are-the-aws-pricing-models/</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92"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389" name="Google Shape;389;p92"/>
          <p:cNvPicPr preferRelativeResize="0"/>
          <p:nvPr/>
        </p:nvPicPr>
        <p:blipFill rotWithShape="1">
          <a:blip r:embed="rId4">
            <a:alphaModFix/>
          </a:blip>
          <a:srcRect/>
          <a:stretch/>
        </p:blipFill>
        <p:spPr>
          <a:xfrm>
            <a:off x="1632857" y="548170"/>
            <a:ext cx="10346619" cy="58199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93"/>
          <p:cNvPicPr preferRelativeResize="0"/>
          <p:nvPr/>
        </p:nvPicPr>
        <p:blipFill rotWithShape="1">
          <a:blip r:embed="rId3">
            <a:alphaModFix/>
          </a:blip>
          <a:srcRect/>
          <a:stretch/>
        </p:blipFill>
        <p:spPr>
          <a:xfrm>
            <a:off x="322489" y="175532"/>
            <a:ext cx="11525250" cy="6267450"/>
          </a:xfrm>
          <a:prstGeom prst="rect">
            <a:avLst/>
          </a:prstGeom>
          <a:noFill/>
          <a:ln>
            <a:noFill/>
          </a:ln>
        </p:spPr>
      </p:pic>
      <p:pic>
        <p:nvPicPr>
          <p:cNvPr id="396" name="Google Shape;396;p93"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397" name="Google Shape;397;p93"/>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94"/>
          <p:cNvPicPr preferRelativeResize="0"/>
          <p:nvPr/>
        </p:nvPicPr>
        <p:blipFill rotWithShape="1">
          <a:blip r:embed="rId3">
            <a:alphaModFix/>
          </a:blip>
          <a:srcRect/>
          <a:stretch/>
        </p:blipFill>
        <p:spPr>
          <a:xfrm>
            <a:off x="338137" y="523875"/>
            <a:ext cx="11515725" cy="5810250"/>
          </a:xfrm>
          <a:prstGeom prst="rect">
            <a:avLst/>
          </a:prstGeom>
          <a:noFill/>
          <a:ln>
            <a:noFill/>
          </a:ln>
        </p:spPr>
      </p:pic>
      <p:pic>
        <p:nvPicPr>
          <p:cNvPr id="404" name="Google Shape;404;p94"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405" name="Google Shape;405;p94"/>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95"/>
          <p:cNvPicPr preferRelativeResize="0"/>
          <p:nvPr/>
        </p:nvPicPr>
        <p:blipFill rotWithShape="1">
          <a:blip r:embed="rId3">
            <a:alphaModFix/>
          </a:blip>
          <a:srcRect/>
          <a:stretch/>
        </p:blipFill>
        <p:spPr>
          <a:xfrm>
            <a:off x="447675" y="319569"/>
            <a:ext cx="11296650" cy="5895975"/>
          </a:xfrm>
          <a:prstGeom prst="rect">
            <a:avLst/>
          </a:prstGeom>
          <a:noFill/>
          <a:ln>
            <a:noFill/>
          </a:ln>
        </p:spPr>
      </p:pic>
      <p:pic>
        <p:nvPicPr>
          <p:cNvPr id="412" name="Google Shape;412;p95"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413" name="Google Shape;413;p95"/>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96"/>
          <p:cNvPicPr preferRelativeResize="0"/>
          <p:nvPr/>
        </p:nvPicPr>
        <p:blipFill rotWithShape="1">
          <a:blip r:embed="rId3">
            <a:alphaModFix/>
          </a:blip>
          <a:srcRect/>
          <a:stretch/>
        </p:blipFill>
        <p:spPr>
          <a:xfrm>
            <a:off x="412297" y="428426"/>
            <a:ext cx="11438752" cy="5787118"/>
          </a:xfrm>
          <a:prstGeom prst="rect">
            <a:avLst/>
          </a:prstGeom>
          <a:noFill/>
          <a:ln>
            <a:noFill/>
          </a:ln>
        </p:spPr>
      </p:pic>
      <p:pic>
        <p:nvPicPr>
          <p:cNvPr id="420" name="Google Shape;420;p96"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421" name="Google Shape;421;p96"/>
          <p:cNvSpPr/>
          <p:nvPr/>
        </p:nvSpPr>
        <p:spPr>
          <a:xfrm>
            <a:off x="1417834" y="6382883"/>
            <a:ext cx="102189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https://pages.awscloud.com/rs/112-TZM-766/images/SCMWQ1D1S2T2_Getting%20Started%20with%20Amazon%20EKS.pdf</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97"/>
          <p:cNvPicPr preferRelativeResize="0"/>
          <p:nvPr/>
        </p:nvPicPr>
        <p:blipFill rotWithShape="1">
          <a:blip r:embed="rId3">
            <a:alphaModFix/>
          </a:blip>
          <a:srcRect/>
          <a:stretch/>
        </p:blipFill>
        <p:spPr>
          <a:xfrm>
            <a:off x="141515" y="244248"/>
            <a:ext cx="11887200" cy="5476875"/>
          </a:xfrm>
          <a:prstGeom prst="rect">
            <a:avLst/>
          </a:prstGeom>
          <a:noFill/>
          <a:ln>
            <a:noFill/>
          </a:ln>
        </p:spPr>
      </p:pic>
      <p:pic>
        <p:nvPicPr>
          <p:cNvPr id="428" name="Google Shape;428;p97"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429" name="Google Shape;429;p97"/>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98"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436" name="Google Shape;436;p98"/>
          <p:cNvPicPr preferRelativeResize="0"/>
          <p:nvPr/>
        </p:nvPicPr>
        <p:blipFill rotWithShape="1">
          <a:blip r:embed="rId4">
            <a:alphaModFix/>
          </a:blip>
          <a:srcRect/>
          <a:stretch/>
        </p:blipFill>
        <p:spPr>
          <a:xfrm>
            <a:off x="1612431" y="209352"/>
            <a:ext cx="10002626" cy="6264478"/>
          </a:xfrm>
          <a:prstGeom prst="rect">
            <a:avLst/>
          </a:prstGeom>
          <a:noFill/>
          <a:ln>
            <a:noFill/>
          </a:ln>
        </p:spPr>
      </p:pic>
      <p:sp>
        <p:nvSpPr>
          <p:cNvPr id="437" name="Google Shape;437;p98"/>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99"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grpSp>
        <p:nvGrpSpPr>
          <p:cNvPr id="444" name="Google Shape;444;p99"/>
          <p:cNvGrpSpPr/>
          <p:nvPr/>
        </p:nvGrpSpPr>
        <p:grpSpPr>
          <a:xfrm>
            <a:off x="8714175" y="346157"/>
            <a:ext cx="3107708" cy="916808"/>
            <a:chOff x="77281" y="94146"/>
            <a:chExt cx="3107708" cy="916808"/>
          </a:xfrm>
        </p:grpSpPr>
        <p:pic>
          <p:nvPicPr>
            <p:cNvPr id="445" name="Google Shape;445;p99"/>
            <p:cNvPicPr preferRelativeResize="0"/>
            <p:nvPr/>
          </p:nvPicPr>
          <p:blipFill rotWithShape="1">
            <a:blip r:embed="rId4">
              <a:alphaModFix/>
            </a:blip>
            <a:srcRect l="16091" t="28174" r="14843" b="25981"/>
            <a:stretch/>
          </p:blipFill>
          <p:spPr>
            <a:xfrm>
              <a:off x="77281" y="94146"/>
              <a:ext cx="3107708" cy="916808"/>
            </a:xfrm>
            <a:prstGeom prst="rect">
              <a:avLst/>
            </a:prstGeom>
            <a:noFill/>
            <a:ln>
              <a:noFill/>
            </a:ln>
          </p:spPr>
        </p:pic>
        <p:sp>
          <p:nvSpPr>
            <p:cNvPr id="446" name="Google Shape;446;p99"/>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1</a:t>
              </a:r>
              <a:endParaRPr sz="2400" b="1" i="0" u="none" strike="noStrike" cap="none">
                <a:solidFill>
                  <a:schemeClr val="lt1"/>
                </a:solidFill>
                <a:latin typeface="Arial"/>
                <a:ea typeface="Arial"/>
                <a:cs typeface="Arial"/>
                <a:sym typeface="Arial"/>
              </a:endParaRPr>
            </a:p>
          </p:txBody>
        </p:sp>
      </p:grpSp>
      <p:pic>
        <p:nvPicPr>
          <p:cNvPr id="447" name="Google Shape;447;p99" descr="Amazon Web Services - Wikipedia"/>
          <p:cNvPicPr preferRelativeResize="0"/>
          <p:nvPr/>
        </p:nvPicPr>
        <p:blipFill rotWithShape="1">
          <a:blip r:embed="rId5">
            <a:alphaModFix/>
          </a:blip>
          <a:srcRect/>
          <a:stretch/>
        </p:blipFill>
        <p:spPr>
          <a:xfrm>
            <a:off x="9561594" y="1686869"/>
            <a:ext cx="2051035" cy="1228912"/>
          </a:xfrm>
          <a:prstGeom prst="rect">
            <a:avLst/>
          </a:prstGeom>
          <a:noFill/>
          <a:ln>
            <a:noFill/>
          </a:ln>
        </p:spPr>
      </p:pic>
      <p:sp>
        <p:nvSpPr>
          <p:cNvPr id="448" name="Google Shape;448;p99"/>
          <p:cNvSpPr/>
          <p:nvPr/>
        </p:nvSpPr>
        <p:spPr>
          <a:xfrm>
            <a:off x="190682" y="292184"/>
            <a:ext cx="70487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7030A0"/>
                </a:solidFill>
                <a:latin typeface="Arial"/>
                <a:ea typeface="Arial"/>
                <a:cs typeface="Arial"/>
                <a:sym typeface="Arial"/>
              </a:rPr>
              <a:t>Spin Up Your (First) Amazon EC2 Instance in 10 Minutes</a:t>
            </a:r>
            <a:endParaRPr sz="2000" b="1" i="0" u="none" strike="noStrike" cap="none">
              <a:solidFill>
                <a:srgbClr val="7030A0"/>
              </a:solidFill>
              <a:latin typeface="Arial"/>
              <a:ea typeface="Arial"/>
              <a:cs typeface="Arial"/>
              <a:sym typeface="Arial"/>
            </a:endParaRPr>
          </a:p>
        </p:txBody>
      </p:sp>
      <p:sp>
        <p:nvSpPr>
          <p:cNvPr id="449" name="Google Shape;449;p99"/>
          <p:cNvSpPr/>
          <p:nvPr/>
        </p:nvSpPr>
        <p:spPr>
          <a:xfrm>
            <a:off x="190682" y="1072150"/>
            <a:ext cx="8409032" cy="23083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For this exercise, log into the AWS Management Console, navigate to the EC2 service &amp; launch a new Ubuntu instance (e.g., Ubuntu Server AMI) with a t2.micro instance type. </a:t>
            </a:r>
            <a:endParaRPr sz="2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Create a key pair for secure access and configure your security group to allow inbound traffic on port 22 for SSH. </a:t>
            </a:r>
            <a:endParaRPr sz="2400" b="0" i="0" u="none" strike="noStrike" cap="none">
              <a:solidFill>
                <a:srgbClr val="000000"/>
              </a:solidFill>
              <a:latin typeface="Arial"/>
              <a:ea typeface="Arial"/>
              <a:cs typeface="Arial"/>
              <a:sym typeface="Arial"/>
            </a:endParaRPr>
          </a:p>
        </p:txBody>
      </p:sp>
      <p:sp>
        <p:nvSpPr>
          <p:cNvPr id="450" name="Google Shape;450;p99"/>
          <p:cNvSpPr/>
          <p:nvPr/>
        </p:nvSpPr>
        <p:spPr>
          <a:xfrm>
            <a:off x="190681" y="3634685"/>
            <a:ext cx="11421947" cy="156966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Once the instance is running, use PuTTY (with the .ppk file associated with your key pair) to connect to the instance’s public IP address as the “ubuntu” user. After successfully logging in, run </a:t>
            </a:r>
            <a:r>
              <a:rPr lang="en-US" sz="2400" b="1" i="0" u="none" strike="noStrike" cap="none">
                <a:solidFill>
                  <a:srgbClr val="7030A0"/>
                </a:solidFill>
                <a:latin typeface="Arial"/>
                <a:ea typeface="Arial"/>
                <a:cs typeface="Arial"/>
                <a:sym typeface="Arial"/>
              </a:rPr>
              <a:t>$</a:t>
            </a:r>
            <a:r>
              <a:rPr lang="en-US" sz="2400" b="1" i="0" u="none" strike="noStrike" cap="none">
                <a:solidFill>
                  <a:srgbClr val="000000"/>
                </a:solidFill>
                <a:latin typeface="Arial"/>
                <a:ea typeface="Arial"/>
                <a:cs typeface="Arial"/>
                <a:sym typeface="Arial"/>
              </a:rPr>
              <a:t> </a:t>
            </a:r>
            <a:r>
              <a:rPr lang="en-US" sz="2400" b="1" i="0" u="none" strike="noStrike" cap="none">
                <a:solidFill>
                  <a:srgbClr val="7030A0"/>
                </a:solidFill>
                <a:latin typeface="Arial"/>
                <a:ea typeface="Arial"/>
                <a:cs typeface="Arial"/>
                <a:sym typeface="Arial"/>
              </a:rPr>
              <a:t>sudo apt-get update </a:t>
            </a:r>
            <a:r>
              <a:rPr lang="en-US" sz="2400" b="0" i="0" u="none" strike="noStrike" cap="none">
                <a:solidFill>
                  <a:srgbClr val="000000"/>
                </a:solidFill>
                <a:latin typeface="Arial"/>
                <a:ea typeface="Arial"/>
                <a:cs typeface="Arial"/>
                <a:sym typeface="Arial"/>
              </a:rPr>
              <a:t>to refresh package listings, and then install NGINX and cURL by running </a:t>
            </a:r>
            <a:r>
              <a:rPr lang="en-US" sz="2400" b="1" i="0" u="none" strike="noStrike" cap="none">
                <a:solidFill>
                  <a:srgbClr val="7030A0"/>
                </a:solidFill>
                <a:latin typeface="Arial"/>
                <a:ea typeface="Arial"/>
                <a:cs typeface="Arial"/>
                <a:sym typeface="Arial"/>
              </a:rPr>
              <a:t>$</a:t>
            </a:r>
            <a:r>
              <a:rPr lang="en-US" sz="2400" b="1" i="0" u="none" strike="noStrike" cap="none">
                <a:solidFill>
                  <a:srgbClr val="000000"/>
                </a:solidFill>
                <a:latin typeface="Arial"/>
                <a:ea typeface="Arial"/>
                <a:cs typeface="Arial"/>
                <a:sym typeface="Arial"/>
              </a:rPr>
              <a:t> </a:t>
            </a:r>
            <a:r>
              <a:rPr lang="en-US" sz="2400" b="1" i="0" u="none" strike="noStrike" cap="none">
                <a:solidFill>
                  <a:srgbClr val="7030A0"/>
                </a:solidFill>
                <a:latin typeface="Arial"/>
                <a:ea typeface="Arial"/>
                <a:cs typeface="Arial"/>
                <a:sym typeface="Arial"/>
              </a:rPr>
              <a:t>sudo apt-get install -y nginx curl</a:t>
            </a:r>
            <a:r>
              <a:rPr lang="en-US" sz="2400" b="1" i="0" u="none" strike="noStrike" cap="none">
                <a:solidFill>
                  <a:srgbClr val="000000"/>
                </a:solidFill>
                <a:latin typeface="Arial"/>
                <a:ea typeface="Arial"/>
                <a:cs typeface="Arial"/>
                <a:sym typeface="Arial"/>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73"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97" name="Google Shape;97;p73"/>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16510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 name="Google Shape;98;p73"/>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Learning Outcomes of Week #</a:t>
            </a:r>
            <a:r>
              <a:rPr lang="en-US" sz="3200" b="1">
                <a:solidFill>
                  <a:srgbClr val="003C71"/>
                </a:solidFill>
              </a:rPr>
              <a:t>6</a:t>
            </a:r>
            <a:endParaRPr sz="3200" b="1" i="0" u="none" strike="noStrike" cap="none">
              <a:solidFill>
                <a:srgbClr val="003C71"/>
              </a:solidFill>
              <a:latin typeface="Arial"/>
              <a:ea typeface="Arial"/>
              <a:cs typeface="Arial"/>
              <a:sym typeface="Arial"/>
            </a:endParaRPr>
          </a:p>
        </p:txBody>
      </p:sp>
      <p:sp>
        <p:nvSpPr>
          <p:cNvPr id="99" name="Google Shape;99;p73"/>
          <p:cNvSpPr txBox="1"/>
          <p:nvPr/>
        </p:nvSpPr>
        <p:spPr>
          <a:xfrm>
            <a:off x="496215" y="1420514"/>
            <a:ext cx="11277446" cy="4093428"/>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Explaining the necessity of using Public Cloud services such as Amazon Web Service (AWS).</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Describing the key terminologies to deploy VMs (instances) in AWS.</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Understanding security model and measures introduced by the AWS.</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Explaining the storage options provided by the AWS to the users</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Grasping Virtual Private Cloud (VPC) concept and its applications in public cloud.</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Finding out how to define a Security Group to manage access to instances.</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60447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10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457" name="Google Shape;457;p100"/>
          <p:cNvPicPr preferRelativeResize="0"/>
          <p:nvPr/>
        </p:nvPicPr>
        <p:blipFill rotWithShape="1">
          <a:blip r:embed="rId4">
            <a:alphaModFix/>
          </a:blip>
          <a:srcRect/>
          <a:stretch/>
        </p:blipFill>
        <p:spPr>
          <a:xfrm>
            <a:off x="1551412" y="468086"/>
            <a:ext cx="10388855" cy="585855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101"/>
          <p:cNvPicPr preferRelativeResize="0"/>
          <p:nvPr/>
        </p:nvPicPr>
        <p:blipFill rotWithShape="1">
          <a:blip r:embed="rId3">
            <a:alphaModFix/>
          </a:blip>
          <a:srcRect/>
          <a:stretch/>
        </p:blipFill>
        <p:spPr>
          <a:xfrm>
            <a:off x="196684" y="84846"/>
            <a:ext cx="11834751" cy="6130698"/>
          </a:xfrm>
          <a:prstGeom prst="rect">
            <a:avLst/>
          </a:prstGeom>
          <a:noFill/>
          <a:ln>
            <a:noFill/>
          </a:ln>
        </p:spPr>
      </p:pic>
      <p:pic>
        <p:nvPicPr>
          <p:cNvPr id="464" name="Google Shape;464;p101"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465" name="Google Shape;465;p101"/>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102"/>
          <p:cNvPicPr preferRelativeResize="0"/>
          <p:nvPr/>
        </p:nvPicPr>
        <p:blipFill rotWithShape="1">
          <a:blip r:embed="rId3">
            <a:alphaModFix/>
          </a:blip>
          <a:srcRect/>
          <a:stretch/>
        </p:blipFill>
        <p:spPr>
          <a:xfrm>
            <a:off x="138112" y="172811"/>
            <a:ext cx="11915775" cy="5924550"/>
          </a:xfrm>
          <a:prstGeom prst="rect">
            <a:avLst/>
          </a:prstGeom>
          <a:noFill/>
          <a:ln>
            <a:noFill/>
          </a:ln>
        </p:spPr>
      </p:pic>
      <p:pic>
        <p:nvPicPr>
          <p:cNvPr id="472" name="Google Shape;472;p102"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473" name="Google Shape;473;p102"/>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103"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480" name="Google Shape;480;p103"/>
          <p:cNvSpPr txBox="1">
            <a:spLocks noGrp="1"/>
          </p:cNvSpPr>
          <p:nvPr>
            <p:ph type="title"/>
          </p:nvPr>
        </p:nvSpPr>
        <p:spPr>
          <a:xfrm>
            <a:off x="315685" y="0"/>
            <a:ext cx="77615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000">
                <a:latin typeface="Arial"/>
                <a:ea typeface="Arial"/>
                <a:cs typeface="Arial"/>
                <a:sym typeface="Arial"/>
              </a:rPr>
              <a:t>Simple Storage Service (S3)</a:t>
            </a:r>
            <a:endParaRPr sz="4000">
              <a:latin typeface="Arial"/>
              <a:ea typeface="Arial"/>
              <a:cs typeface="Arial"/>
              <a:sym typeface="Arial"/>
            </a:endParaRPr>
          </a:p>
        </p:txBody>
      </p:sp>
      <p:sp>
        <p:nvSpPr>
          <p:cNvPr id="481" name="Google Shape;481;p103"/>
          <p:cNvSpPr/>
          <p:nvPr/>
        </p:nvSpPr>
        <p:spPr>
          <a:xfrm>
            <a:off x="598713" y="1325563"/>
            <a:ext cx="11016344" cy="163121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A bucket is a container for objects and describes location, logging, accounting, and access control.  A bucket can hold any number of objects, which are files of up to 5TB.  A bucket has a name that must be globally unique.</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Fundamental operations corresponding to HTTP actions:</a:t>
            </a:r>
            <a:endParaRPr/>
          </a:p>
        </p:txBody>
      </p:sp>
      <p:sp>
        <p:nvSpPr>
          <p:cNvPr id="482" name="Google Shape;482;p103"/>
          <p:cNvSpPr/>
          <p:nvPr/>
        </p:nvSpPr>
        <p:spPr>
          <a:xfrm>
            <a:off x="938862" y="2956779"/>
            <a:ext cx="6096000" cy="1631216"/>
          </a:xfrm>
          <a:prstGeom prst="rect">
            <a:avLst/>
          </a:prstGeom>
          <a:noFill/>
          <a:ln>
            <a:noFill/>
          </a:ln>
        </p:spPr>
        <p:txBody>
          <a:bodyPr spcFirstLastPara="1" wrap="square" lIns="91425" tIns="45700" rIns="91425" bIns="45700" anchor="t" anchorCtr="0">
            <a:spAutoFit/>
          </a:bodyPr>
          <a:lstStyle/>
          <a:p>
            <a:pPr marL="342900" marR="0" lvl="3" indent="-342900" algn="l" rtl="0">
              <a:lnSpc>
                <a:spcPct val="100000"/>
              </a:lnSpc>
              <a:spcBef>
                <a:spcPts val="0"/>
              </a:spcBef>
              <a:spcAft>
                <a:spcPts val="0"/>
              </a:spcAft>
              <a:buClr>
                <a:srgbClr val="000000"/>
              </a:buClr>
              <a:buSzPts val="2000"/>
              <a:buFont typeface="Arial"/>
              <a:buChar char="•"/>
            </a:pPr>
            <a:r>
              <a:rPr lang="en-US" sz="2000" b="0" i="0" u="sng" strike="noStrike" cap="none" dirty="0">
                <a:solidFill>
                  <a:srgbClr val="000000"/>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http://bucket.s3.amazonaws.com/object</a:t>
            </a:r>
            <a:r>
              <a:rPr lang="en-US" sz="2000" b="0" i="0" u="none" strike="noStrike" cap="none" dirty="0">
                <a:solidFill>
                  <a:srgbClr val="000000"/>
                </a:solidFill>
                <a:latin typeface="Arial"/>
                <a:ea typeface="Arial"/>
                <a:cs typeface="Arial"/>
                <a:sym typeface="Arial"/>
              </a:rPr>
              <a:t> </a:t>
            </a:r>
            <a:endParaRPr sz="2000" b="0" i="0" u="none" strike="noStrike" cap="none" dirty="0">
              <a:solidFill>
                <a:srgbClr val="000000"/>
              </a:solidFill>
              <a:latin typeface="Arial"/>
              <a:ea typeface="Arial"/>
              <a:cs typeface="Arial"/>
              <a:sym typeface="Arial"/>
            </a:endParaRPr>
          </a:p>
          <a:p>
            <a:pPr marL="342900" marR="0" lvl="2"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POST a new object or update an existing object.</a:t>
            </a:r>
            <a:endParaRPr dirty="0"/>
          </a:p>
          <a:p>
            <a:pPr marL="342900" marR="0" lvl="2"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GET an existing object from a bucket.</a:t>
            </a:r>
            <a:endParaRPr dirty="0"/>
          </a:p>
          <a:p>
            <a:pPr marL="342900" marR="0" lvl="2"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DELETE an object from the bucket</a:t>
            </a:r>
            <a:endParaRPr dirty="0"/>
          </a:p>
          <a:p>
            <a:pPr marL="342900" marR="0" lvl="2"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LIST keys present in a bucket, with a filter.</a:t>
            </a:r>
            <a:endParaRPr sz="2000" b="0" i="0" u="none" strike="noStrike" cap="none" dirty="0">
              <a:solidFill>
                <a:srgbClr val="000000"/>
              </a:solidFill>
              <a:latin typeface="Arial"/>
              <a:ea typeface="Arial"/>
              <a:cs typeface="Arial"/>
              <a:sym typeface="Arial"/>
            </a:endParaRPr>
          </a:p>
        </p:txBody>
      </p:sp>
      <p:sp>
        <p:nvSpPr>
          <p:cNvPr id="483" name="Google Shape;483;p103"/>
          <p:cNvSpPr/>
          <p:nvPr/>
        </p:nvSpPr>
        <p:spPr>
          <a:xfrm>
            <a:off x="598713" y="4758857"/>
            <a:ext cx="5355773" cy="40011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A bucket has a flat directory structure.</a:t>
            </a:r>
            <a:endParaRPr sz="2000" b="0" i="0" u="none" strike="noStrike" cap="none">
              <a:solidFill>
                <a:srgbClr val="000000"/>
              </a:solidFill>
              <a:latin typeface="Arial"/>
              <a:ea typeface="Arial"/>
              <a:cs typeface="Arial"/>
              <a:sym typeface="Arial"/>
            </a:endParaRPr>
          </a:p>
        </p:txBody>
      </p:sp>
      <p:pic>
        <p:nvPicPr>
          <p:cNvPr id="484" name="Google Shape;484;p103"/>
          <p:cNvPicPr preferRelativeResize="0"/>
          <p:nvPr/>
        </p:nvPicPr>
        <p:blipFill rotWithShape="1">
          <a:blip r:embed="rId5">
            <a:alphaModFix/>
          </a:blip>
          <a:srcRect l="26000" r="26714"/>
          <a:stretch/>
        </p:blipFill>
        <p:spPr>
          <a:xfrm>
            <a:off x="8499380" y="2612373"/>
            <a:ext cx="2799990" cy="2960715"/>
          </a:xfrm>
          <a:prstGeom prst="roundRect">
            <a:avLst>
              <a:gd name="adj" fmla="val 8594"/>
            </a:avLst>
          </a:prstGeom>
          <a:solidFill>
            <a:srgbClr val="ECECEC"/>
          </a:solid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104"/>
          <p:cNvPicPr preferRelativeResize="0"/>
          <p:nvPr/>
        </p:nvPicPr>
        <p:blipFill rotWithShape="1">
          <a:blip r:embed="rId3">
            <a:alphaModFix/>
          </a:blip>
          <a:srcRect/>
          <a:stretch/>
        </p:blipFill>
        <p:spPr>
          <a:xfrm>
            <a:off x="373515" y="329293"/>
            <a:ext cx="11401425" cy="5676900"/>
          </a:xfrm>
          <a:prstGeom prst="rect">
            <a:avLst/>
          </a:prstGeom>
          <a:noFill/>
          <a:ln>
            <a:noFill/>
          </a:ln>
        </p:spPr>
      </p:pic>
      <p:pic>
        <p:nvPicPr>
          <p:cNvPr id="491" name="Google Shape;491;p104"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492" name="Google Shape;492;p104"/>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105"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499" name="Google Shape;499;p105"/>
          <p:cNvPicPr preferRelativeResize="0"/>
          <p:nvPr/>
        </p:nvPicPr>
        <p:blipFill rotWithShape="1">
          <a:blip r:embed="rId4">
            <a:alphaModFix/>
          </a:blip>
          <a:srcRect/>
          <a:stretch/>
        </p:blipFill>
        <p:spPr>
          <a:xfrm>
            <a:off x="98991" y="315487"/>
            <a:ext cx="11959030" cy="6074428"/>
          </a:xfrm>
          <a:prstGeom prst="rect">
            <a:avLst/>
          </a:prstGeom>
          <a:noFill/>
          <a:ln>
            <a:noFill/>
          </a:ln>
        </p:spPr>
      </p:pic>
      <p:sp>
        <p:nvSpPr>
          <p:cNvPr id="500" name="Google Shape;500;p105"/>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106"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507" name="Google Shape;507;p106"/>
          <p:cNvSpPr txBox="1">
            <a:spLocks noGrp="1"/>
          </p:cNvSpPr>
          <p:nvPr>
            <p:ph type="title"/>
          </p:nvPr>
        </p:nvSpPr>
        <p:spPr>
          <a:xfrm>
            <a:off x="315685" y="0"/>
            <a:ext cx="77615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000">
                <a:latin typeface="Arial"/>
                <a:ea typeface="Arial"/>
                <a:cs typeface="Arial"/>
                <a:sym typeface="Arial"/>
              </a:rPr>
              <a:t>Elastic Block Store (EBS)</a:t>
            </a:r>
            <a:endParaRPr sz="4000">
              <a:latin typeface="Arial"/>
              <a:ea typeface="Arial"/>
              <a:cs typeface="Arial"/>
              <a:sym typeface="Arial"/>
            </a:endParaRPr>
          </a:p>
        </p:txBody>
      </p:sp>
      <p:pic>
        <p:nvPicPr>
          <p:cNvPr id="508" name="Google Shape;508;p106"/>
          <p:cNvPicPr preferRelativeResize="0"/>
          <p:nvPr/>
        </p:nvPicPr>
        <p:blipFill rotWithShape="1">
          <a:blip r:embed="rId4">
            <a:alphaModFix/>
          </a:blip>
          <a:srcRect l="17391" t="18609" r="16476" b="18000"/>
          <a:stretch/>
        </p:blipFill>
        <p:spPr>
          <a:xfrm>
            <a:off x="8164286" y="4043094"/>
            <a:ext cx="3556637" cy="1704563"/>
          </a:xfrm>
          <a:prstGeom prst="roundRect">
            <a:avLst>
              <a:gd name="adj" fmla="val 12619"/>
            </a:avLst>
          </a:prstGeom>
          <a:solidFill>
            <a:srgbClr val="ECECEC"/>
          </a:solidFill>
          <a:ln>
            <a:noFill/>
          </a:ln>
        </p:spPr>
      </p:pic>
      <p:sp>
        <p:nvSpPr>
          <p:cNvPr id="509" name="Google Shape;509;p106"/>
          <p:cNvSpPr/>
          <p:nvPr/>
        </p:nvSpPr>
        <p:spPr>
          <a:xfrm>
            <a:off x="315685" y="1544751"/>
            <a:ext cx="10439402" cy="163121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An EBS volume is a virtual disk of a fixed size with a block read/write interface.  It can be mounted as a file-system on a running EC2 instance where it can be updated incrementally.  Unlike an instance store, an EBS volume is persistent.</a:t>
            </a:r>
            <a:endParaRPr/>
          </a:p>
          <a:p>
            <a:pPr marL="0" marR="0" lvl="0" indent="0" algn="just"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Compare to an S3 object, which is essentially a file that must be accessed in its entirety.</a:t>
            </a:r>
            <a:endParaRPr sz="2000" b="0" i="0" u="none" strike="noStrike" cap="none">
              <a:solidFill>
                <a:srgbClr val="000000"/>
              </a:solidFill>
              <a:latin typeface="Arial"/>
              <a:ea typeface="Arial"/>
              <a:cs typeface="Arial"/>
              <a:sym typeface="Arial"/>
            </a:endParaRPr>
          </a:p>
        </p:txBody>
      </p:sp>
      <p:sp>
        <p:nvSpPr>
          <p:cNvPr id="510" name="Google Shape;510;p106"/>
          <p:cNvSpPr/>
          <p:nvPr/>
        </p:nvSpPr>
        <p:spPr>
          <a:xfrm>
            <a:off x="315685" y="3636484"/>
            <a:ext cx="8021426" cy="40011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US" sz="2000" b="1" i="0" u="none" strike="noStrike" cap="none">
                <a:solidFill>
                  <a:srgbClr val="000000"/>
                </a:solidFill>
                <a:latin typeface="Arial"/>
                <a:ea typeface="Arial"/>
                <a:cs typeface="Arial"/>
                <a:sym typeface="Arial"/>
              </a:rPr>
              <a:t>Fundamental operations:</a:t>
            </a:r>
            <a:endParaRPr sz="2000" b="1" i="0" u="none" strike="noStrike" cap="none">
              <a:solidFill>
                <a:srgbClr val="000000"/>
              </a:solidFill>
              <a:latin typeface="Arial"/>
              <a:ea typeface="Arial"/>
              <a:cs typeface="Arial"/>
              <a:sym typeface="Arial"/>
            </a:endParaRPr>
          </a:p>
        </p:txBody>
      </p:sp>
      <p:sp>
        <p:nvSpPr>
          <p:cNvPr id="511" name="Google Shape;511;p106"/>
          <p:cNvSpPr/>
          <p:nvPr/>
        </p:nvSpPr>
        <p:spPr>
          <a:xfrm>
            <a:off x="642256" y="3977780"/>
            <a:ext cx="7368284" cy="132343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CREATE a new volume (1GB-1TB)</a:t>
            </a:r>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COPY a volume from an existing EBS volume or S3 object.</a:t>
            </a:r>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MOUNT on one instance at a time.</a:t>
            </a:r>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SNAPSHOT current state to an S3 object.</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107"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518" name="Google Shape;518;p107"/>
          <p:cNvPicPr preferRelativeResize="0"/>
          <p:nvPr/>
        </p:nvPicPr>
        <p:blipFill rotWithShape="1">
          <a:blip r:embed="rId4">
            <a:alphaModFix/>
          </a:blip>
          <a:srcRect/>
          <a:stretch/>
        </p:blipFill>
        <p:spPr>
          <a:xfrm>
            <a:off x="1560738" y="286429"/>
            <a:ext cx="9503582" cy="6212341"/>
          </a:xfrm>
          <a:prstGeom prst="rect">
            <a:avLst/>
          </a:prstGeom>
          <a:noFill/>
          <a:ln>
            <a:noFill/>
          </a:ln>
        </p:spPr>
      </p:pic>
      <p:sp>
        <p:nvSpPr>
          <p:cNvPr id="519" name="Google Shape;519;p107"/>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108"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grpSp>
        <p:nvGrpSpPr>
          <p:cNvPr id="526" name="Google Shape;526;p108"/>
          <p:cNvGrpSpPr/>
          <p:nvPr/>
        </p:nvGrpSpPr>
        <p:grpSpPr>
          <a:xfrm>
            <a:off x="8692404" y="259072"/>
            <a:ext cx="3107708" cy="916808"/>
            <a:chOff x="77281" y="94146"/>
            <a:chExt cx="3107708" cy="916808"/>
          </a:xfrm>
        </p:grpSpPr>
        <p:pic>
          <p:nvPicPr>
            <p:cNvPr id="527" name="Google Shape;527;p108"/>
            <p:cNvPicPr preferRelativeResize="0"/>
            <p:nvPr/>
          </p:nvPicPr>
          <p:blipFill rotWithShape="1">
            <a:blip r:embed="rId4">
              <a:alphaModFix/>
            </a:blip>
            <a:srcRect l="16091" t="28174" r="14843" b="25981"/>
            <a:stretch/>
          </p:blipFill>
          <p:spPr>
            <a:xfrm>
              <a:off x="77281" y="94146"/>
              <a:ext cx="3107708" cy="916808"/>
            </a:xfrm>
            <a:prstGeom prst="rect">
              <a:avLst/>
            </a:prstGeom>
            <a:noFill/>
            <a:ln>
              <a:noFill/>
            </a:ln>
          </p:spPr>
        </p:pic>
        <p:sp>
          <p:nvSpPr>
            <p:cNvPr id="528" name="Google Shape;528;p108"/>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2</a:t>
              </a:r>
              <a:endParaRPr sz="2400" b="1" i="0" u="none" strike="noStrike" cap="none">
                <a:solidFill>
                  <a:schemeClr val="lt1"/>
                </a:solidFill>
                <a:latin typeface="Arial"/>
                <a:ea typeface="Arial"/>
                <a:cs typeface="Arial"/>
                <a:sym typeface="Arial"/>
              </a:endParaRPr>
            </a:p>
          </p:txBody>
        </p:sp>
      </p:grpSp>
      <p:pic>
        <p:nvPicPr>
          <p:cNvPr id="529" name="Google Shape;529;p108" descr="Amazon Web Services - Wikipedia"/>
          <p:cNvPicPr preferRelativeResize="0"/>
          <p:nvPr/>
        </p:nvPicPr>
        <p:blipFill rotWithShape="1">
          <a:blip r:embed="rId5">
            <a:alphaModFix/>
          </a:blip>
          <a:srcRect/>
          <a:stretch/>
        </p:blipFill>
        <p:spPr>
          <a:xfrm>
            <a:off x="9731828" y="1526073"/>
            <a:ext cx="2051035" cy="1228912"/>
          </a:xfrm>
          <a:prstGeom prst="rect">
            <a:avLst/>
          </a:prstGeom>
          <a:noFill/>
          <a:ln>
            <a:noFill/>
          </a:ln>
        </p:spPr>
      </p:pic>
      <p:sp>
        <p:nvSpPr>
          <p:cNvPr id="530" name="Google Shape;530;p108"/>
          <p:cNvSpPr/>
          <p:nvPr/>
        </p:nvSpPr>
        <p:spPr>
          <a:xfrm>
            <a:off x="222472" y="292514"/>
            <a:ext cx="8018014" cy="132343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In this lab, you will use your Ubuntu EC2 instance (created previously) to interact with Amazon S3 by creating or identifying a new S3 bucket, configuring your instance to access S3, and uploading a file to confirm successful connectivity. </a:t>
            </a:r>
            <a:endParaRPr/>
          </a:p>
        </p:txBody>
      </p:sp>
      <p:sp>
        <p:nvSpPr>
          <p:cNvPr id="531" name="Google Shape;531;p108"/>
          <p:cNvSpPr/>
          <p:nvPr/>
        </p:nvSpPr>
        <p:spPr>
          <a:xfrm>
            <a:off x="1563368" y="5145692"/>
            <a:ext cx="10400032" cy="132343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For extra confirmation, remove the local file (</a:t>
            </a:r>
            <a:r>
              <a:rPr lang="en-US" sz="2000" b="0" i="0" u="none" strike="noStrike" cap="none">
                <a:solidFill>
                  <a:srgbClr val="7030A0"/>
                </a:solidFill>
                <a:latin typeface="Arial"/>
                <a:ea typeface="Arial"/>
                <a:cs typeface="Arial"/>
                <a:sym typeface="Arial"/>
              </a:rPr>
              <a:t>rm s3test.txt</a:t>
            </a:r>
            <a:r>
              <a:rPr lang="en-US" sz="2000" b="0" i="0" u="none" strike="noStrike" cap="none">
                <a:solidFill>
                  <a:srgbClr val="000000"/>
                </a:solidFill>
                <a:latin typeface="Arial"/>
                <a:ea typeface="Arial"/>
                <a:cs typeface="Arial"/>
                <a:sym typeface="Arial"/>
              </a:rPr>
              <a:t>), download it back using </a:t>
            </a:r>
            <a:br>
              <a:rPr lang="en-US" sz="2000" b="0" i="0" u="none" strike="noStrike" cap="none">
                <a:solidFill>
                  <a:srgbClr val="000000"/>
                </a:solidFill>
                <a:latin typeface="Arial"/>
                <a:ea typeface="Arial"/>
                <a:cs typeface="Arial"/>
                <a:sym typeface="Arial"/>
              </a:rPr>
            </a:br>
            <a:r>
              <a:rPr lang="en-US" sz="2000" b="0" i="0" u="none" strike="noStrike" cap="none">
                <a:solidFill>
                  <a:srgbClr val="7030A0"/>
                </a:solidFill>
                <a:latin typeface="Arial"/>
                <a:ea typeface="Arial"/>
                <a:cs typeface="Arial"/>
                <a:sym typeface="Arial"/>
              </a:rPr>
              <a:t>aws s3 cp s3://my-lab-bucket-123/s3test.txt </a:t>
            </a:r>
            <a:r>
              <a:rPr lang="en-US" sz="2000" b="0" i="0" u="none" strike="noStrike" cap="none">
                <a:solidFill>
                  <a:srgbClr val="000000"/>
                </a:solidFill>
                <a:latin typeface="Arial"/>
                <a:ea typeface="Arial"/>
                <a:cs typeface="Arial"/>
                <a:sym typeface="Arial"/>
              </a:rPr>
              <a:t>and view its contents (</a:t>
            </a:r>
            <a:r>
              <a:rPr lang="en-US" sz="2000" b="0" i="0" u="none" strike="noStrike" cap="none">
                <a:solidFill>
                  <a:srgbClr val="7030A0"/>
                </a:solidFill>
                <a:latin typeface="Arial"/>
                <a:ea typeface="Arial"/>
                <a:cs typeface="Arial"/>
                <a:sym typeface="Arial"/>
              </a:rPr>
              <a:t>cat s3test.txt</a:t>
            </a:r>
            <a:r>
              <a:rPr lang="en-US" sz="2000" b="0" i="0" u="none" strike="noStrike" cap="none">
                <a:solidFill>
                  <a:srgbClr val="000000"/>
                </a:solidFill>
                <a:latin typeface="Arial"/>
                <a:ea typeface="Arial"/>
                <a:cs typeface="Arial"/>
                <a:sym typeface="Arial"/>
              </a:rPr>
              <a:t>). Finally, to clean up, remove the file from the bucket (</a:t>
            </a:r>
            <a:r>
              <a:rPr lang="en-US" sz="2000" b="0" i="0" u="none" strike="noStrike" cap="none">
                <a:solidFill>
                  <a:srgbClr val="7030A0"/>
                </a:solidFill>
                <a:latin typeface="Arial"/>
                <a:ea typeface="Arial"/>
                <a:cs typeface="Arial"/>
                <a:sym typeface="Arial"/>
              </a:rPr>
              <a:t>aws s3 rm s3://my-lab-bucket-123/s3test.txt</a:t>
            </a:r>
            <a:r>
              <a:rPr lang="en-US" sz="2000" b="0" i="0" u="none" strike="noStrike" cap="none">
                <a:solidFill>
                  <a:srgbClr val="000000"/>
                </a:solidFill>
                <a:latin typeface="Arial"/>
                <a:ea typeface="Arial"/>
                <a:cs typeface="Arial"/>
                <a:sym typeface="Arial"/>
              </a:rPr>
              <a:t>) and optionally delete the entire bucket.</a:t>
            </a:r>
            <a:endParaRPr sz="2000" b="0" i="0" u="none" strike="noStrike" cap="none">
              <a:solidFill>
                <a:srgbClr val="000000"/>
              </a:solidFill>
              <a:latin typeface="Arial"/>
              <a:ea typeface="Arial"/>
              <a:cs typeface="Arial"/>
              <a:sym typeface="Arial"/>
            </a:endParaRPr>
          </a:p>
        </p:txBody>
      </p:sp>
      <p:sp>
        <p:nvSpPr>
          <p:cNvPr id="532" name="Google Shape;532;p108"/>
          <p:cNvSpPr/>
          <p:nvPr/>
        </p:nvSpPr>
        <p:spPr>
          <a:xfrm>
            <a:off x="222471" y="2012573"/>
            <a:ext cx="9509357" cy="163121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dirty="0">
                <a:solidFill>
                  <a:srgbClr val="000000"/>
                </a:solidFill>
                <a:latin typeface="Arial"/>
                <a:ea typeface="Arial"/>
                <a:cs typeface="Arial"/>
                <a:sym typeface="Arial"/>
              </a:rPr>
              <a:t>First, log in to the AWS Management Console, navigate to S3, click Create bucket, specify a unique name (e.g., my-lab-bucket-123), select a region, and complete setup. Next, on your EC2 instance, install the AWS CLI if not already installed (using </a:t>
            </a:r>
            <a:r>
              <a:rPr lang="en-US" sz="2000" b="0" i="0" u="none" strike="noStrike" cap="none" dirty="0" err="1">
                <a:solidFill>
                  <a:srgbClr val="7030A0"/>
                </a:solidFill>
                <a:latin typeface="Arial"/>
                <a:ea typeface="Arial"/>
                <a:cs typeface="Arial"/>
                <a:sym typeface="Arial"/>
              </a:rPr>
              <a:t>sudo</a:t>
            </a:r>
            <a:r>
              <a:rPr lang="en-US" sz="2000" b="0" i="0" u="none" strike="noStrike" cap="none" dirty="0">
                <a:solidFill>
                  <a:srgbClr val="7030A0"/>
                </a:solidFill>
                <a:latin typeface="Arial"/>
                <a:ea typeface="Arial"/>
                <a:cs typeface="Arial"/>
                <a:sym typeface="Arial"/>
              </a:rPr>
              <a:t> apt-get update &amp;&amp; </a:t>
            </a:r>
            <a:r>
              <a:rPr lang="en-US" sz="2000" b="0" i="0" u="none" strike="noStrike" cap="none" dirty="0" err="1">
                <a:solidFill>
                  <a:srgbClr val="7030A0"/>
                </a:solidFill>
                <a:latin typeface="Arial"/>
                <a:ea typeface="Arial"/>
                <a:cs typeface="Arial"/>
                <a:sym typeface="Arial"/>
              </a:rPr>
              <a:t>sudo</a:t>
            </a:r>
            <a:r>
              <a:rPr lang="en-US" sz="2000" b="0" i="0" u="none" strike="noStrike" cap="none" dirty="0">
                <a:solidFill>
                  <a:srgbClr val="7030A0"/>
                </a:solidFill>
                <a:latin typeface="Arial"/>
                <a:ea typeface="Arial"/>
                <a:cs typeface="Arial"/>
                <a:sym typeface="Arial"/>
              </a:rPr>
              <a:t> apt-get install -y </a:t>
            </a:r>
            <a:r>
              <a:rPr lang="en-US" sz="2000" b="0" i="0" u="none" strike="noStrike" cap="none" dirty="0" err="1">
                <a:solidFill>
                  <a:srgbClr val="7030A0"/>
                </a:solidFill>
                <a:latin typeface="Arial"/>
                <a:ea typeface="Arial"/>
                <a:cs typeface="Arial"/>
                <a:sym typeface="Arial"/>
              </a:rPr>
              <a:t>awscli</a:t>
            </a:r>
            <a:r>
              <a:rPr lang="en-US" sz="2000" b="0" i="0" u="none" strike="noStrike" cap="none" dirty="0">
                <a:solidFill>
                  <a:srgbClr val="000000"/>
                </a:solidFill>
                <a:latin typeface="Arial"/>
                <a:ea typeface="Arial"/>
                <a:cs typeface="Arial"/>
                <a:sym typeface="Arial"/>
              </a:rPr>
              <a:t>), then either attach an IAM role via the EC2 console or run </a:t>
            </a:r>
            <a:r>
              <a:rPr lang="en-US" sz="2000" b="0" i="0" u="none" strike="noStrike" cap="none" dirty="0" smtClean="0">
                <a:solidFill>
                  <a:srgbClr val="000000"/>
                </a:solidFill>
                <a:latin typeface="Arial"/>
                <a:ea typeface="Arial"/>
                <a:cs typeface="Arial"/>
                <a:sym typeface="Arial"/>
              </a:rPr>
              <a:t>“</a:t>
            </a:r>
            <a:r>
              <a:rPr lang="en-US" sz="2000" b="1" i="0" u="none" strike="noStrike" cap="none" dirty="0" err="1" smtClean="0">
                <a:solidFill>
                  <a:srgbClr val="000000"/>
                </a:solidFill>
                <a:latin typeface="Arial"/>
                <a:ea typeface="Arial"/>
                <a:cs typeface="Arial"/>
                <a:sym typeface="Arial"/>
              </a:rPr>
              <a:t>aws</a:t>
            </a:r>
            <a:r>
              <a:rPr lang="en-US" sz="2000" b="1" i="0" u="none" strike="noStrike" cap="none" dirty="0" smtClean="0">
                <a:solidFill>
                  <a:srgbClr val="000000"/>
                </a:solidFill>
                <a:latin typeface="Arial"/>
                <a:ea typeface="Arial"/>
                <a:cs typeface="Arial"/>
                <a:sym typeface="Arial"/>
              </a:rPr>
              <a:t> configure</a:t>
            </a:r>
            <a:r>
              <a:rPr lang="en-US" sz="2000" b="0" i="0" u="none" strike="noStrike" cap="none" dirty="0" smtClean="0">
                <a:solidFill>
                  <a:srgbClr val="000000"/>
                </a:solidFill>
                <a:latin typeface="Arial"/>
                <a:ea typeface="Arial"/>
                <a:cs typeface="Arial"/>
                <a:sym typeface="Arial"/>
              </a:rPr>
              <a:t>” </a:t>
            </a:r>
            <a:r>
              <a:rPr lang="en-US" sz="2000" b="0" i="0" u="none" strike="noStrike" cap="none" dirty="0">
                <a:solidFill>
                  <a:srgbClr val="000000"/>
                </a:solidFill>
                <a:latin typeface="Arial"/>
                <a:ea typeface="Arial"/>
                <a:cs typeface="Arial"/>
                <a:sym typeface="Arial"/>
              </a:rPr>
              <a:t>to enter your credentials.</a:t>
            </a:r>
            <a:endParaRPr dirty="0"/>
          </a:p>
        </p:txBody>
      </p:sp>
      <p:sp>
        <p:nvSpPr>
          <p:cNvPr id="533" name="Google Shape;533;p108"/>
          <p:cNvSpPr/>
          <p:nvPr/>
        </p:nvSpPr>
        <p:spPr>
          <a:xfrm>
            <a:off x="222471" y="4001222"/>
            <a:ext cx="118389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Create a simple file on your instance (e.g., </a:t>
            </a:r>
            <a:r>
              <a:rPr lang="en-US" sz="2000" b="0" i="0" u="none" strike="noStrike" cap="none">
                <a:solidFill>
                  <a:srgbClr val="7030A0"/>
                </a:solidFill>
                <a:latin typeface="Arial"/>
                <a:ea typeface="Arial"/>
                <a:cs typeface="Arial"/>
                <a:sym typeface="Arial"/>
              </a:rPr>
              <a:t>echo "Hello, S3 World!" &gt; s3test.txt</a:t>
            </a:r>
            <a:r>
              <a:rPr lang="en-US" sz="2000" b="0" i="0" u="none" strike="noStrike" cap="none">
                <a:solidFill>
                  <a:srgbClr val="000000"/>
                </a:solidFill>
                <a:latin typeface="Arial"/>
                <a:ea typeface="Arial"/>
                <a:cs typeface="Arial"/>
                <a:sym typeface="Arial"/>
              </a:rPr>
              <a:t>), then run </a:t>
            </a:r>
            <a:br>
              <a:rPr lang="en-US" sz="2000" b="0" i="0" u="none" strike="noStrike" cap="none">
                <a:solidFill>
                  <a:srgbClr val="000000"/>
                </a:solidFill>
                <a:latin typeface="Arial"/>
                <a:ea typeface="Arial"/>
                <a:cs typeface="Arial"/>
                <a:sym typeface="Arial"/>
              </a:rPr>
            </a:br>
            <a:r>
              <a:rPr lang="en-US" sz="2000" b="0" i="0" u="none" strike="noStrike" cap="none">
                <a:solidFill>
                  <a:srgbClr val="7030A0"/>
                </a:solidFill>
                <a:latin typeface="Arial"/>
                <a:ea typeface="Arial"/>
                <a:cs typeface="Arial"/>
                <a:sym typeface="Arial"/>
              </a:rPr>
              <a:t>aws s3 cp s3test.txt s3://my-lab-bucket-123/ </a:t>
            </a:r>
            <a:r>
              <a:rPr lang="en-US" sz="2000" b="0" i="0" u="none" strike="noStrike" cap="none">
                <a:solidFill>
                  <a:srgbClr val="000000"/>
                </a:solidFill>
                <a:latin typeface="Arial"/>
                <a:ea typeface="Arial"/>
                <a:cs typeface="Arial"/>
                <a:sym typeface="Arial"/>
              </a:rPr>
              <a:t>to upload it &amp; verify with </a:t>
            </a:r>
            <a:r>
              <a:rPr lang="en-US" sz="2000" b="0" i="0" u="none" strike="noStrike" cap="none">
                <a:solidFill>
                  <a:srgbClr val="7030A0"/>
                </a:solidFill>
                <a:latin typeface="Arial"/>
                <a:ea typeface="Arial"/>
                <a:cs typeface="Arial"/>
                <a:sym typeface="Arial"/>
              </a:rPr>
              <a:t>aws s3 ls s3://my-lab-bucket-123/.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109"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540" name="Google Shape;540;p109"/>
          <p:cNvPicPr preferRelativeResize="0"/>
          <p:nvPr/>
        </p:nvPicPr>
        <p:blipFill rotWithShape="1">
          <a:blip r:embed="rId4">
            <a:alphaModFix/>
          </a:blip>
          <a:srcRect/>
          <a:stretch/>
        </p:blipFill>
        <p:spPr>
          <a:xfrm>
            <a:off x="1417834" y="497339"/>
            <a:ext cx="10606720" cy="551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03"/>
        <p:cNvGrpSpPr/>
        <p:nvPr/>
      </p:nvGrpSpPr>
      <p:grpSpPr>
        <a:xfrm>
          <a:off x="0" y="0"/>
          <a:ext cx="0" cy="0"/>
          <a:chOff x="0" y="0"/>
          <a:chExt cx="0" cy="0"/>
        </a:xfrm>
      </p:grpSpPr>
      <p:pic>
        <p:nvPicPr>
          <p:cNvPr id="104" name="Google Shape;104;p74"/>
          <p:cNvPicPr preferRelativeResize="0"/>
          <p:nvPr/>
        </p:nvPicPr>
        <p:blipFill rotWithShape="1">
          <a:blip r:embed="rId3">
            <a:alphaModFix/>
          </a:blip>
          <a:srcRect l="3585" t="7231" r="7579"/>
          <a:stretch/>
        </p:blipFill>
        <p:spPr>
          <a:xfrm>
            <a:off x="1461856" y="3215306"/>
            <a:ext cx="4214551" cy="3304140"/>
          </a:xfrm>
          <a:prstGeom prst="roundRect">
            <a:avLst>
              <a:gd name="adj" fmla="val 4853"/>
            </a:avLst>
          </a:prstGeom>
          <a:solidFill>
            <a:srgbClr val="ECECEC"/>
          </a:solidFill>
          <a:ln>
            <a:noFill/>
          </a:ln>
        </p:spPr>
      </p:pic>
      <p:pic>
        <p:nvPicPr>
          <p:cNvPr id="105" name="Google Shape;105;p74"/>
          <p:cNvPicPr preferRelativeResize="0"/>
          <p:nvPr/>
        </p:nvPicPr>
        <p:blipFill rotWithShape="1">
          <a:blip r:embed="rId4">
            <a:alphaModFix/>
          </a:blip>
          <a:srcRect l="2485" t="12711" r="32661" b="24587"/>
          <a:stretch/>
        </p:blipFill>
        <p:spPr>
          <a:xfrm>
            <a:off x="758236" y="773084"/>
            <a:ext cx="3090558" cy="2442222"/>
          </a:xfrm>
          <a:prstGeom prst="roundRect">
            <a:avLst>
              <a:gd name="adj" fmla="val 8594"/>
            </a:avLst>
          </a:prstGeom>
          <a:solidFill>
            <a:srgbClr val="ECECEC"/>
          </a:solidFill>
          <a:ln>
            <a:noFill/>
          </a:ln>
        </p:spPr>
      </p:pic>
      <p:pic>
        <p:nvPicPr>
          <p:cNvPr id="106" name="Google Shape;106;p74"/>
          <p:cNvPicPr preferRelativeResize="0"/>
          <p:nvPr/>
        </p:nvPicPr>
        <p:blipFill rotWithShape="1">
          <a:blip r:embed="rId5">
            <a:alphaModFix/>
          </a:blip>
          <a:srcRect l="18044" t="8220"/>
          <a:stretch/>
        </p:blipFill>
        <p:spPr>
          <a:xfrm>
            <a:off x="7010245" y="3317047"/>
            <a:ext cx="5048509" cy="3185268"/>
          </a:xfrm>
          <a:prstGeom prst="roundRect">
            <a:avLst>
              <a:gd name="adj" fmla="val 8594"/>
            </a:avLst>
          </a:prstGeom>
          <a:solidFill>
            <a:srgbClr val="ECECEC"/>
          </a:solidFill>
          <a:ln>
            <a:noFill/>
          </a:ln>
        </p:spPr>
      </p:pic>
      <p:sp>
        <p:nvSpPr>
          <p:cNvPr id="107" name="Google Shape;107;p74"/>
          <p:cNvSpPr txBox="1"/>
          <p:nvPr/>
        </p:nvSpPr>
        <p:spPr>
          <a:xfrm>
            <a:off x="758236" y="0"/>
            <a:ext cx="371608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Internet &amp; Servers</a:t>
            </a:r>
            <a:endParaRPr sz="3200" b="1" i="0" u="none" strike="noStrike" cap="none">
              <a:solidFill>
                <a:srgbClr val="002060"/>
              </a:solidFill>
              <a:latin typeface="Arial"/>
              <a:ea typeface="Arial"/>
              <a:cs typeface="Arial"/>
              <a:sym typeface="Arial"/>
            </a:endParaRPr>
          </a:p>
        </p:txBody>
      </p:sp>
      <p:grpSp>
        <p:nvGrpSpPr>
          <p:cNvPr id="108" name="Google Shape;108;p74"/>
          <p:cNvGrpSpPr/>
          <p:nvPr/>
        </p:nvGrpSpPr>
        <p:grpSpPr>
          <a:xfrm>
            <a:off x="8578078" y="1220355"/>
            <a:ext cx="1835639" cy="1917915"/>
            <a:chOff x="9639300" y="876300"/>
            <a:chExt cx="2070100" cy="2070100"/>
          </a:xfrm>
        </p:grpSpPr>
        <p:pic>
          <p:nvPicPr>
            <p:cNvPr id="109" name="Google Shape;109;p74"/>
            <p:cNvPicPr preferRelativeResize="0"/>
            <p:nvPr/>
          </p:nvPicPr>
          <p:blipFill rotWithShape="1">
            <a:blip r:embed="rId6">
              <a:alphaModFix/>
            </a:blip>
            <a:srcRect/>
            <a:stretch/>
          </p:blipFill>
          <p:spPr>
            <a:xfrm>
              <a:off x="9639300" y="876300"/>
              <a:ext cx="2070100" cy="2070100"/>
            </a:xfrm>
            <a:prstGeom prst="rect">
              <a:avLst/>
            </a:prstGeom>
            <a:noFill/>
            <a:ln>
              <a:noFill/>
            </a:ln>
          </p:spPr>
        </p:pic>
        <p:sp>
          <p:nvSpPr>
            <p:cNvPr id="110" name="Google Shape;110;p74"/>
            <p:cNvSpPr txBox="1"/>
            <p:nvPr/>
          </p:nvSpPr>
          <p:spPr>
            <a:xfrm>
              <a:off x="10210801" y="1440692"/>
              <a:ext cx="1162744" cy="398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Internet</a:t>
              </a:r>
              <a:endParaRPr sz="1400" b="1" i="0" u="none" strike="noStrike" cap="none">
                <a:solidFill>
                  <a:schemeClr val="lt1"/>
                </a:solidFill>
                <a:latin typeface="Arial"/>
                <a:ea typeface="Arial"/>
                <a:cs typeface="Arial"/>
                <a:sym typeface="Arial"/>
              </a:endParaRPr>
            </a:p>
          </p:txBody>
        </p:sp>
      </p:grpSp>
      <p:pic>
        <p:nvPicPr>
          <p:cNvPr id="111" name="Google Shape;111;p74"/>
          <p:cNvPicPr preferRelativeResize="0"/>
          <p:nvPr/>
        </p:nvPicPr>
        <p:blipFill rotWithShape="1">
          <a:blip r:embed="rId7">
            <a:alphaModFix/>
          </a:blip>
          <a:srcRect/>
          <a:stretch/>
        </p:blipFill>
        <p:spPr>
          <a:xfrm>
            <a:off x="7361940" y="2232778"/>
            <a:ext cx="339726" cy="339726"/>
          </a:xfrm>
          <a:prstGeom prst="rect">
            <a:avLst/>
          </a:prstGeom>
          <a:noFill/>
          <a:ln>
            <a:noFill/>
          </a:ln>
        </p:spPr>
      </p:pic>
      <p:pic>
        <p:nvPicPr>
          <p:cNvPr id="112" name="Google Shape;112;p74"/>
          <p:cNvPicPr preferRelativeResize="0"/>
          <p:nvPr/>
        </p:nvPicPr>
        <p:blipFill rotWithShape="1">
          <a:blip r:embed="rId7">
            <a:alphaModFix/>
          </a:blip>
          <a:srcRect/>
          <a:stretch/>
        </p:blipFill>
        <p:spPr>
          <a:xfrm>
            <a:off x="7661839" y="2108213"/>
            <a:ext cx="339726" cy="339726"/>
          </a:xfrm>
          <a:prstGeom prst="rect">
            <a:avLst/>
          </a:prstGeom>
          <a:noFill/>
          <a:ln>
            <a:noFill/>
          </a:ln>
        </p:spPr>
      </p:pic>
      <p:pic>
        <p:nvPicPr>
          <p:cNvPr id="113" name="Google Shape;113;p74"/>
          <p:cNvPicPr preferRelativeResize="0"/>
          <p:nvPr/>
        </p:nvPicPr>
        <p:blipFill rotWithShape="1">
          <a:blip r:embed="rId7">
            <a:alphaModFix/>
          </a:blip>
          <a:srcRect/>
          <a:stretch/>
        </p:blipFill>
        <p:spPr>
          <a:xfrm>
            <a:off x="7393791" y="1931983"/>
            <a:ext cx="339726" cy="339726"/>
          </a:xfrm>
          <a:prstGeom prst="rect">
            <a:avLst/>
          </a:prstGeom>
          <a:noFill/>
          <a:ln>
            <a:noFill/>
          </a:ln>
        </p:spPr>
      </p:pic>
      <p:pic>
        <p:nvPicPr>
          <p:cNvPr id="114" name="Google Shape;114;p74"/>
          <p:cNvPicPr preferRelativeResize="0"/>
          <p:nvPr/>
        </p:nvPicPr>
        <p:blipFill rotWithShape="1">
          <a:blip r:embed="rId7">
            <a:alphaModFix/>
          </a:blip>
          <a:srcRect/>
          <a:stretch/>
        </p:blipFill>
        <p:spPr>
          <a:xfrm>
            <a:off x="7877387" y="1232368"/>
            <a:ext cx="339726" cy="339726"/>
          </a:xfrm>
          <a:prstGeom prst="rect">
            <a:avLst/>
          </a:prstGeom>
          <a:noFill/>
          <a:ln>
            <a:noFill/>
          </a:ln>
        </p:spPr>
      </p:pic>
      <p:pic>
        <p:nvPicPr>
          <p:cNvPr id="115" name="Google Shape;115;p74"/>
          <p:cNvPicPr preferRelativeResize="0"/>
          <p:nvPr/>
        </p:nvPicPr>
        <p:blipFill rotWithShape="1">
          <a:blip r:embed="rId7">
            <a:alphaModFix/>
          </a:blip>
          <a:srcRect/>
          <a:stretch/>
        </p:blipFill>
        <p:spPr>
          <a:xfrm>
            <a:off x="8177286" y="1107803"/>
            <a:ext cx="339726" cy="339726"/>
          </a:xfrm>
          <a:prstGeom prst="rect">
            <a:avLst/>
          </a:prstGeom>
          <a:noFill/>
          <a:ln>
            <a:noFill/>
          </a:ln>
        </p:spPr>
      </p:pic>
      <p:pic>
        <p:nvPicPr>
          <p:cNvPr id="116" name="Google Shape;116;p74"/>
          <p:cNvPicPr preferRelativeResize="0"/>
          <p:nvPr/>
        </p:nvPicPr>
        <p:blipFill rotWithShape="1">
          <a:blip r:embed="rId7">
            <a:alphaModFix/>
          </a:blip>
          <a:srcRect/>
          <a:stretch/>
        </p:blipFill>
        <p:spPr>
          <a:xfrm>
            <a:off x="7909238" y="931573"/>
            <a:ext cx="339726" cy="339726"/>
          </a:xfrm>
          <a:prstGeom prst="rect">
            <a:avLst/>
          </a:prstGeom>
          <a:noFill/>
          <a:ln>
            <a:noFill/>
          </a:ln>
        </p:spPr>
      </p:pic>
      <p:pic>
        <p:nvPicPr>
          <p:cNvPr id="117" name="Google Shape;117;p74"/>
          <p:cNvPicPr preferRelativeResize="0"/>
          <p:nvPr/>
        </p:nvPicPr>
        <p:blipFill rotWithShape="1">
          <a:blip r:embed="rId7">
            <a:alphaModFix/>
          </a:blip>
          <a:srcRect/>
          <a:stretch/>
        </p:blipFill>
        <p:spPr>
          <a:xfrm>
            <a:off x="8177286" y="828862"/>
            <a:ext cx="339726" cy="339726"/>
          </a:xfrm>
          <a:prstGeom prst="rect">
            <a:avLst/>
          </a:prstGeom>
          <a:noFill/>
          <a:ln>
            <a:noFill/>
          </a:ln>
        </p:spPr>
      </p:pic>
      <p:pic>
        <p:nvPicPr>
          <p:cNvPr id="118" name="Google Shape;118;p74"/>
          <p:cNvPicPr preferRelativeResize="0"/>
          <p:nvPr/>
        </p:nvPicPr>
        <p:blipFill rotWithShape="1">
          <a:blip r:embed="rId7">
            <a:alphaModFix/>
          </a:blip>
          <a:srcRect/>
          <a:stretch/>
        </p:blipFill>
        <p:spPr>
          <a:xfrm>
            <a:off x="10567745" y="1073269"/>
            <a:ext cx="339726" cy="339726"/>
          </a:xfrm>
          <a:prstGeom prst="rect">
            <a:avLst/>
          </a:prstGeom>
          <a:noFill/>
          <a:ln>
            <a:noFill/>
          </a:ln>
        </p:spPr>
      </p:pic>
      <p:pic>
        <p:nvPicPr>
          <p:cNvPr id="119" name="Google Shape;119;p74"/>
          <p:cNvPicPr preferRelativeResize="0"/>
          <p:nvPr/>
        </p:nvPicPr>
        <p:blipFill rotWithShape="1">
          <a:blip r:embed="rId7">
            <a:alphaModFix/>
          </a:blip>
          <a:srcRect/>
          <a:stretch/>
        </p:blipFill>
        <p:spPr>
          <a:xfrm>
            <a:off x="10867644" y="948704"/>
            <a:ext cx="339726" cy="339726"/>
          </a:xfrm>
          <a:prstGeom prst="rect">
            <a:avLst/>
          </a:prstGeom>
          <a:noFill/>
          <a:ln>
            <a:noFill/>
          </a:ln>
        </p:spPr>
      </p:pic>
      <p:pic>
        <p:nvPicPr>
          <p:cNvPr id="120" name="Google Shape;120;p74"/>
          <p:cNvPicPr preferRelativeResize="0"/>
          <p:nvPr/>
        </p:nvPicPr>
        <p:blipFill rotWithShape="1">
          <a:blip r:embed="rId7">
            <a:alphaModFix/>
          </a:blip>
          <a:srcRect/>
          <a:stretch/>
        </p:blipFill>
        <p:spPr>
          <a:xfrm>
            <a:off x="10599596" y="772474"/>
            <a:ext cx="339726" cy="339726"/>
          </a:xfrm>
          <a:prstGeom prst="rect">
            <a:avLst/>
          </a:prstGeom>
          <a:noFill/>
          <a:ln>
            <a:noFill/>
          </a:ln>
        </p:spPr>
      </p:pic>
      <p:pic>
        <p:nvPicPr>
          <p:cNvPr id="121" name="Google Shape;121;p74"/>
          <p:cNvPicPr preferRelativeResize="0"/>
          <p:nvPr/>
        </p:nvPicPr>
        <p:blipFill rotWithShape="1">
          <a:blip r:embed="rId7">
            <a:alphaModFix/>
          </a:blip>
          <a:srcRect/>
          <a:stretch/>
        </p:blipFill>
        <p:spPr>
          <a:xfrm>
            <a:off x="10999277" y="2232778"/>
            <a:ext cx="339726" cy="339726"/>
          </a:xfrm>
          <a:prstGeom prst="rect">
            <a:avLst/>
          </a:prstGeom>
          <a:noFill/>
          <a:ln>
            <a:noFill/>
          </a:ln>
        </p:spPr>
      </p:pic>
      <p:pic>
        <p:nvPicPr>
          <p:cNvPr id="122" name="Google Shape;122;p74"/>
          <p:cNvPicPr preferRelativeResize="0"/>
          <p:nvPr/>
        </p:nvPicPr>
        <p:blipFill rotWithShape="1">
          <a:blip r:embed="rId7">
            <a:alphaModFix/>
          </a:blip>
          <a:srcRect/>
          <a:stretch/>
        </p:blipFill>
        <p:spPr>
          <a:xfrm>
            <a:off x="11299176" y="2108213"/>
            <a:ext cx="339726" cy="339726"/>
          </a:xfrm>
          <a:prstGeom prst="rect">
            <a:avLst/>
          </a:prstGeom>
          <a:noFill/>
          <a:ln>
            <a:noFill/>
          </a:ln>
        </p:spPr>
      </p:pic>
      <p:pic>
        <p:nvPicPr>
          <p:cNvPr id="123" name="Google Shape;123;p74"/>
          <p:cNvPicPr preferRelativeResize="0"/>
          <p:nvPr/>
        </p:nvPicPr>
        <p:blipFill rotWithShape="1">
          <a:blip r:embed="rId7">
            <a:alphaModFix/>
          </a:blip>
          <a:srcRect/>
          <a:stretch/>
        </p:blipFill>
        <p:spPr>
          <a:xfrm>
            <a:off x="11031128" y="1931983"/>
            <a:ext cx="339726" cy="339726"/>
          </a:xfrm>
          <a:prstGeom prst="rect">
            <a:avLst/>
          </a:prstGeom>
          <a:noFill/>
          <a:ln>
            <a:noFill/>
          </a:ln>
        </p:spPr>
      </p:pic>
      <p:pic>
        <p:nvPicPr>
          <p:cNvPr id="124" name="Google Shape;124;p74"/>
          <p:cNvPicPr preferRelativeResize="0"/>
          <p:nvPr/>
        </p:nvPicPr>
        <p:blipFill rotWithShape="1">
          <a:blip r:embed="rId7">
            <a:alphaModFix/>
          </a:blip>
          <a:srcRect/>
          <a:stretch/>
        </p:blipFill>
        <p:spPr>
          <a:xfrm>
            <a:off x="9162923" y="828964"/>
            <a:ext cx="339726" cy="339726"/>
          </a:xfrm>
          <a:prstGeom prst="rect">
            <a:avLst/>
          </a:prstGeom>
          <a:noFill/>
          <a:ln>
            <a:noFill/>
          </a:ln>
        </p:spPr>
      </p:pic>
      <p:pic>
        <p:nvPicPr>
          <p:cNvPr id="125" name="Google Shape;125;p74"/>
          <p:cNvPicPr preferRelativeResize="0"/>
          <p:nvPr/>
        </p:nvPicPr>
        <p:blipFill rotWithShape="1">
          <a:blip r:embed="rId7">
            <a:alphaModFix/>
          </a:blip>
          <a:srcRect/>
          <a:stretch/>
        </p:blipFill>
        <p:spPr>
          <a:xfrm>
            <a:off x="9462822" y="704399"/>
            <a:ext cx="339726" cy="339726"/>
          </a:xfrm>
          <a:prstGeom prst="rect">
            <a:avLst/>
          </a:prstGeom>
          <a:noFill/>
          <a:ln>
            <a:noFill/>
          </a:ln>
        </p:spPr>
      </p:pic>
      <p:pic>
        <p:nvPicPr>
          <p:cNvPr id="126" name="Google Shape;126;p74"/>
          <p:cNvPicPr preferRelativeResize="0"/>
          <p:nvPr/>
        </p:nvPicPr>
        <p:blipFill rotWithShape="1">
          <a:blip r:embed="rId7">
            <a:alphaModFix/>
          </a:blip>
          <a:srcRect/>
          <a:stretch/>
        </p:blipFill>
        <p:spPr>
          <a:xfrm>
            <a:off x="9194774" y="528169"/>
            <a:ext cx="339726" cy="339726"/>
          </a:xfrm>
          <a:prstGeom prst="rect">
            <a:avLst/>
          </a:prstGeom>
          <a:noFill/>
          <a:ln>
            <a:noFill/>
          </a:ln>
        </p:spPr>
      </p:pic>
      <p:sp>
        <p:nvSpPr>
          <p:cNvPr id="127" name="Google Shape;127;p74"/>
          <p:cNvSpPr/>
          <p:nvPr/>
        </p:nvSpPr>
        <p:spPr>
          <a:xfrm rot="10800000" flipH="1">
            <a:off x="9280764" y="2918035"/>
            <a:ext cx="457200" cy="330260"/>
          </a:xfrm>
          <a:prstGeom prst="down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74"/>
          <p:cNvCxnSpPr/>
          <p:nvPr/>
        </p:nvCxnSpPr>
        <p:spPr>
          <a:xfrm flipH="1">
            <a:off x="8033416" y="2051599"/>
            <a:ext cx="608364" cy="228660"/>
          </a:xfrm>
          <a:prstGeom prst="straightConnector1">
            <a:avLst/>
          </a:prstGeom>
          <a:noFill/>
          <a:ln w="38100" cap="flat" cmpd="sng">
            <a:solidFill>
              <a:srgbClr val="FF0000"/>
            </a:solidFill>
            <a:prstDash val="solid"/>
            <a:round/>
            <a:headEnd type="none" w="sm" len="sm"/>
            <a:tailEnd type="triangle" w="med" len="med"/>
          </a:ln>
        </p:spPr>
      </p:cxnSp>
      <p:cxnSp>
        <p:nvCxnSpPr>
          <p:cNvPr id="129" name="Google Shape;129;p74"/>
          <p:cNvCxnSpPr/>
          <p:nvPr/>
        </p:nvCxnSpPr>
        <p:spPr>
          <a:xfrm rot="10800000">
            <a:off x="8535115" y="1321583"/>
            <a:ext cx="488669" cy="551603"/>
          </a:xfrm>
          <a:prstGeom prst="straightConnector1">
            <a:avLst/>
          </a:prstGeom>
          <a:noFill/>
          <a:ln w="38100" cap="flat" cmpd="sng">
            <a:solidFill>
              <a:srgbClr val="FF0000"/>
            </a:solidFill>
            <a:prstDash val="solid"/>
            <a:round/>
            <a:headEnd type="none" w="sm" len="sm"/>
            <a:tailEnd type="triangle" w="med" len="med"/>
          </a:ln>
        </p:spPr>
      </p:cxnSp>
      <p:cxnSp>
        <p:nvCxnSpPr>
          <p:cNvPr id="130" name="Google Shape;130;p74"/>
          <p:cNvCxnSpPr/>
          <p:nvPr/>
        </p:nvCxnSpPr>
        <p:spPr>
          <a:xfrm rot="10800000">
            <a:off x="9509364" y="1203224"/>
            <a:ext cx="0" cy="522901"/>
          </a:xfrm>
          <a:prstGeom prst="straightConnector1">
            <a:avLst/>
          </a:prstGeom>
          <a:noFill/>
          <a:ln w="38100" cap="flat" cmpd="sng">
            <a:solidFill>
              <a:srgbClr val="FF0000"/>
            </a:solidFill>
            <a:prstDash val="solid"/>
            <a:round/>
            <a:headEnd type="none" w="sm" len="sm"/>
            <a:tailEnd type="triangle" w="med" len="med"/>
          </a:ln>
        </p:spPr>
      </p:cxnSp>
      <p:cxnSp>
        <p:nvCxnSpPr>
          <p:cNvPr id="131" name="Google Shape;131;p74"/>
          <p:cNvCxnSpPr/>
          <p:nvPr/>
        </p:nvCxnSpPr>
        <p:spPr>
          <a:xfrm rot="10800000" flipH="1">
            <a:off x="10115901" y="1402231"/>
            <a:ext cx="451844" cy="442254"/>
          </a:xfrm>
          <a:prstGeom prst="straightConnector1">
            <a:avLst/>
          </a:prstGeom>
          <a:noFill/>
          <a:ln w="38100" cap="flat" cmpd="sng">
            <a:solidFill>
              <a:srgbClr val="FF0000"/>
            </a:solidFill>
            <a:prstDash val="solid"/>
            <a:round/>
            <a:headEnd type="none" w="sm" len="sm"/>
            <a:tailEnd type="triangle" w="med" len="med"/>
          </a:ln>
        </p:spPr>
      </p:cxnSp>
      <p:cxnSp>
        <p:nvCxnSpPr>
          <p:cNvPr id="132" name="Google Shape;132;p74"/>
          <p:cNvCxnSpPr/>
          <p:nvPr/>
        </p:nvCxnSpPr>
        <p:spPr>
          <a:xfrm>
            <a:off x="10388418" y="2165929"/>
            <a:ext cx="622736" cy="164410"/>
          </a:xfrm>
          <a:prstGeom prst="straightConnector1">
            <a:avLst/>
          </a:prstGeom>
          <a:noFill/>
          <a:ln w="38100" cap="flat" cmpd="sng">
            <a:solidFill>
              <a:srgbClr val="FF0000"/>
            </a:solidFill>
            <a:prstDash val="solid"/>
            <a:round/>
            <a:headEnd type="none" w="sm" len="sm"/>
            <a:tailEnd type="triangle" w="med" len="med"/>
          </a:ln>
        </p:spPr>
      </p:cxnSp>
      <p:sp>
        <p:nvSpPr>
          <p:cNvPr id="133" name="Google Shape;133;p74"/>
          <p:cNvSpPr/>
          <p:nvPr/>
        </p:nvSpPr>
        <p:spPr>
          <a:xfrm>
            <a:off x="5844619" y="4392891"/>
            <a:ext cx="895546" cy="516790"/>
          </a:xfrm>
          <a:prstGeom prst="notchedRightArrow">
            <a:avLst>
              <a:gd name="adj1" fmla="val 50000"/>
              <a:gd name="adj2" fmla="val 50000"/>
            </a:avLst>
          </a:prstGeom>
          <a:noFill/>
          <a:ln w="571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4" name="Google Shape;134;p74" descr="A picture containing drawing&#10;&#10;Description automatically generated"/>
          <p:cNvPicPr preferRelativeResize="0"/>
          <p:nvPr/>
        </p:nvPicPr>
        <p:blipFill rotWithShape="1">
          <a:blip r:embed="rId8">
            <a:alphaModFix/>
          </a:blip>
          <a:srcRect/>
          <a:stretch/>
        </p:blipFill>
        <p:spPr>
          <a:xfrm>
            <a:off x="0" y="5573088"/>
            <a:ext cx="1417834" cy="12849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3"/>
                                        </p:tgtEl>
                                        <p:attrNameLst>
                                          <p:attrName>style.visibility</p:attrName>
                                        </p:attrNameLst>
                                      </p:cBhvr>
                                      <p:to>
                                        <p:strVal val="visible"/>
                                      </p:to>
                                    </p:set>
                                    <p:animEffect transition="in" filter="fade">
                                      <p:cBhvr>
                                        <p:cTn id="16" dur="500"/>
                                        <p:tgtEl>
                                          <p:spTgt spid="13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animEffect transition="in" filter="fade">
                                      <p:cBhvr>
                                        <p:cTn id="25" dur="500"/>
                                        <p:tgtEl>
                                          <p:spTgt spid="12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childTnLst>
                          </p:cTn>
                        </p:par>
                        <p:par>
                          <p:cTn id="33" fill="hold">
                            <p:stCondLst>
                              <p:cond delay="1001"/>
                            </p:stCondLst>
                            <p:childTnLst>
                              <p:par>
                                <p:cTn id="34" presetID="1" presetClass="entr" presetSubtype="0" fill="hold" nodeType="afterEffect">
                                  <p:stCondLst>
                                    <p:cond delay="0"/>
                                  </p:stCondLst>
                                  <p:childTnLst>
                                    <p:set>
                                      <p:cBhvr>
                                        <p:cTn id="35" dur="1" fill="hold">
                                          <p:stCondLst>
                                            <p:cond delay="0"/>
                                          </p:stCondLst>
                                        </p:cTn>
                                        <p:tgtEl>
                                          <p:spTgt spid="112"/>
                                        </p:tgtEl>
                                        <p:attrNameLst>
                                          <p:attrName>style.visibility</p:attrName>
                                        </p:attrNameLst>
                                      </p:cBhvr>
                                      <p:to>
                                        <p:strVal val="visible"/>
                                      </p:to>
                                    </p:set>
                                  </p:childTnLst>
                                </p:cTn>
                              </p:par>
                            </p:childTnLst>
                          </p:cTn>
                        </p:par>
                        <p:par>
                          <p:cTn id="36" fill="hold">
                            <p:stCondLst>
                              <p:cond delay="1002"/>
                            </p:stCondLst>
                            <p:childTnLst>
                              <p:par>
                                <p:cTn id="37" presetID="1" presetClass="entr" presetSubtype="0" fill="hold" nodeType="after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par>
                          <p:cTn id="39" fill="hold">
                            <p:stCondLst>
                              <p:cond delay="1003"/>
                            </p:stCondLst>
                            <p:childTnLst>
                              <p:par>
                                <p:cTn id="40" presetID="1" presetClass="entr" presetSubtype="0" fill="hold" nodeType="after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childTnLst>
                          </p:cTn>
                        </p:par>
                        <p:par>
                          <p:cTn id="42" fill="hold">
                            <p:stCondLst>
                              <p:cond delay="1004"/>
                            </p:stCondLst>
                            <p:childTnLst>
                              <p:par>
                                <p:cTn id="43" presetID="1" presetClass="entr" presetSubtype="0" fill="hold" nodeType="after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childTnLst>
                          </p:cTn>
                        </p:par>
                        <p:par>
                          <p:cTn id="45" fill="hold">
                            <p:stCondLst>
                              <p:cond delay="1005"/>
                            </p:stCondLst>
                            <p:childTnLst>
                              <p:par>
                                <p:cTn id="46" presetID="1" presetClass="entr" presetSubtype="0" fill="hold" nodeType="afterEffect">
                                  <p:stCondLst>
                                    <p:cond delay="0"/>
                                  </p:stCondLst>
                                  <p:childTnLst>
                                    <p:set>
                                      <p:cBhvr>
                                        <p:cTn id="47" dur="1" fill="hold">
                                          <p:stCondLst>
                                            <p:cond delay="0"/>
                                          </p:stCondLst>
                                        </p:cTn>
                                        <p:tgtEl>
                                          <p:spTgt spid="116"/>
                                        </p:tgtEl>
                                        <p:attrNameLst>
                                          <p:attrName>style.visibility</p:attrName>
                                        </p:attrNameLst>
                                      </p:cBhvr>
                                      <p:to>
                                        <p:strVal val="visible"/>
                                      </p:to>
                                    </p:set>
                                  </p:childTnLst>
                                </p:cTn>
                              </p:par>
                            </p:childTnLst>
                          </p:cTn>
                        </p:par>
                        <p:par>
                          <p:cTn id="48" fill="hold">
                            <p:stCondLst>
                              <p:cond delay="1006"/>
                            </p:stCondLst>
                            <p:childTnLst>
                              <p:par>
                                <p:cTn id="49" presetID="1" presetClass="entr" presetSubtype="0" fill="hold" nodeType="after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childTnLst>
                          </p:cTn>
                        </p:par>
                        <p:par>
                          <p:cTn id="51" fill="hold">
                            <p:stCondLst>
                              <p:cond delay="1007"/>
                            </p:stCondLst>
                            <p:childTnLst>
                              <p:par>
                                <p:cTn id="52" presetID="1" presetClass="entr" presetSubtype="0" fill="hold" nodeType="afterEffect">
                                  <p:stCondLst>
                                    <p:cond delay="0"/>
                                  </p:stCondLst>
                                  <p:childTnLst>
                                    <p:set>
                                      <p:cBhvr>
                                        <p:cTn id="53" dur="1" fill="hold">
                                          <p:stCondLst>
                                            <p:cond delay="0"/>
                                          </p:stCondLst>
                                        </p:cTn>
                                        <p:tgtEl>
                                          <p:spTgt spid="124"/>
                                        </p:tgtEl>
                                        <p:attrNameLst>
                                          <p:attrName>style.visibility</p:attrName>
                                        </p:attrNameLst>
                                      </p:cBhvr>
                                      <p:to>
                                        <p:strVal val="visible"/>
                                      </p:to>
                                    </p:set>
                                  </p:childTnLst>
                                </p:cTn>
                              </p:par>
                            </p:childTnLst>
                          </p:cTn>
                        </p:par>
                        <p:par>
                          <p:cTn id="54" fill="hold">
                            <p:stCondLst>
                              <p:cond delay="1008"/>
                            </p:stCondLst>
                            <p:childTnLst>
                              <p:par>
                                <p:cTn id="55" presetID="1" presetClass="entr" presetSubtype="0" fill="hold" nodeType="afterEffect">
                                  <p:stCondLst>
                                    <p:cond delay="0"/>
                                  </p:stCondLst>
                                  <p:childTnLst>
                                    <p:set>
                                      <p:cBhvr>
                                        <p:cTn id="56" dur="1" fill="hold">
                                          <p:stCondLst>
                                            <p:cond delay="0"/>
                                          </p:stCondLst>
                                        </p:cTn>
                                        <p:tgtEl>
                                          <p:spTgt spid="125"/>
                                        </p:tgtEl>
                                        <p:attrNameLst>
                                          <p:attrName>style.visibility</p:attrName>
                                        </p:attrNameLst>
                                      </p:cBhvr>
                                      <p:to>
                                        <p:strVal val="visible"/>
                                      </p:to>
                                    </p:set>
                                  </p:childTnLst>
                                </p:cTn>
                              </p:par>
                            </p:childTnLst>
                          </p:cTn>
                        </p:par>
                        <p:par>
                          <p:cTn id="57" fill="hold">
                            <p:stCondLst>
                              <p:cond delay="1009"/>
                            </p:stCondLst>
                            <p:childTnLst>
                              <p:par>
                                <p:cTn id="58" presetID="1" presetClass="entr" presetSubtype="0" fill="hold" nodeType="afterEffect">
                                  <p:stCondLst>
                                    <p:cond delay="0"/>
                                  </p:stCondLst>
                                  <p:childTnLst>
                                    <p:set>
                                      <p:cBhvr>
                                        <p:cTn id="59" dur="1" fill="hold">
                                          <p:stCondLst>
                                            <p:cond delay="0"/>
                                          </p:stCondLst>
                                        </p:cTn>
                                        <p:tgtEl>
                                          <p:spTgt spid="126"/>
                                        </p:tgtEl>
                                        <p:attrNameLst>
                                          <p:attrName>style.visibility</p:attrName>
                                        </p:attrNameLst>
                                      </p:cBhvr>
                                      <p:to>
                                        <p:strVal val="visible"/>
                                      </p:to>
                                    </p:set>
                                  </p:childTnLst>
                                </p:cTn>
                              </p:par>
                            </p:childTnLst>
                          </p:cTn>
                        </p:par>
                        <p:par>
                          <p:cTn id="60" fill="hold">
                            <p:stCondLst>
                              <p:cond delay="1010"/>
                            </p:stCondLst>
                            <p:childTnLst>
                              <p:par>
                                <p:cTn id="61" presetID="1" presetClass="entr" presetSubtype="0" fill="hold" nodeType="afterEffect">
                                  <p:stCondLst>
                                    <p:cond delay="0"/>
                                  </p:stCondLst>
                                  <p:childTnLst>
                                    <p:set>
                                      <p:cBhvr>
                                        <p:cTn id="62" dur="1" fill="hold">
                                          <p:stCondLst>
                                            <p:cond delay="0"/>
                                          </p:stCondLst>
                                        </p:cTn>
                                        <p:tgtEl>
                                          <p:spTgt spid="118"/>
                                        </p:tgtEl>
                                        <p:attrNameLst>
                                          <p:attrName>style.visibility</p:attrName>
                                        </p:attrNameLst>
                                      </p:cBhvr>
                                      <p:to>
                                        <p:strVal val="visible"/>
                                      </p:to>
                                    </p:set>
                                  </p:childTnLst>
                                </p:cTn>
                              </p:par>
                            </p:childTnLst>
                          </p:cTn>
                        </p:par>
                        <p:par>
                          <p:cTn id="63" fill="hold">
                            <p:stCondLst>
                              <p:cond delay="1011"/>
                            </p:stCondLst>
                            <p:childTnLst>
                              <p:par>
                                <p:cTn id="64" presetID="1" presetClass="entr" presetSubtype="0" fill="hold" nodeType="afterEffect">
                                  <p:stCondLst>
                                    <p:cond delay="0"/>
                                  </p:stCondLst>
                                  <p:childTnLst>
                                    <p:set>
                                      <p:cBhvr>
                                        <p:cTn id="65" dur="1" fill="hold">
                                          <p:stCondLst>
                                            <p:cond delay="0"/>
                                          </p:stCondLst>
                                        </p:cTn>
                                        <p:tgtEl>
                                          <p:spTgt spid="119"/>
                                        </p:tgtEl>
                                        <p:attrNameLst>
                                          <p:attrName>style.visibility</p:attrName>
                                        </p:attrNameLst>
                                      </p:cBhvr>
                                      <p:to>
                                        <p:strVal val="visible"/>
                                      </p:to>
                                    </p:set>
                                  </p:childTnLst>
                                </p:cTn>
                              </p:par>
                            </p:childTnLst>
                          </p:cTn>
                        </p:par>
                        <p:par>
                          <p:cTn id="66" fill="hold">
                            <p:stCondLst>
                              <p:cond delay="1012"/>
                            </p:stCondLst>
                            <p:childTnLst>
                              <p:par>
                                <p:cTn id="67" presetID="1" presetClass="entr" presetSubtype="0" fill="hold" nodeType="afterEffect">
                                  <p:stCondLst>
                                    <p:cond delay="0"/>
                                  </p:stCondLst>
                                  <p:childTnLst>
                                    <p:set>
                                      <p:cBhvr>
                                        <p:cTn id="68" dur="1" fill="hold">
                                          <p:stCondLst>
                                            <p:cond delay="0"/>
                                          </p:stCondLst>
                                        </p:cTn>
                                        <p:tgtEl>
                                          <p:spTgt spid="120"/>
                                        </p:tgtEl>
                                        <p:attrNameLst>
                                          <p:attrName>style.visibility</p:attrName>
                                        </p:attrNameLst>
                                      </p:cBhvr>
                                      <p:to>
                                        <p:strVal val="visible"/>
                                      </p:to>
                                    </p:set>
                                  </p:childTnLst>
                                </p:cTn>
                              </p:par>
                            </p:childTnLst>
                          </p:cTn>
                        </p:par>
                        <p:par>
                          <p:cTn id="69" fill="hold">
                            <p:stCondLst>
                              <p:cond delay="1013"/>
                            </p:stCondLst>
                            <p:childTnLst>
                              <p:par>
                                <p:cTn id="70" presetID="1" presetClass="entr" presetSubtype="0" fill="hold" nodeType="afterEffect">
                                  <p:stCondLst>
                                    <p:cond delay="0"/>
                                  </p:stCondLst>
                                  <p:childTnLst>
                                    <p:set>
                                      <p:cBhvr>
                                        <p:cTn id="71" dur="1" fill="hold">
                                          <p:stCondLst>
                                            <p:cond delay="0"/>
                                          </p:stCondLst>
                                        </p:cTn>
                                        <p:tgtEl>
                                          <p:spTgt spid="121"/>
                                        </p:tgtEl>
                                        <p:attrNameLst>
                                          <p:attrName>style.visibility</p:attrName>
                                        </p:attrNameLst>
                                      </p:cBhvr>
                                      <p:to>
                                        <p:strVal val="visible"/>
                                      </p:to>
                                    </p:set>
                                  </p:childTnLst>
                                </p:cTn>
                              </p:par>
                            </p:childTnLst>
                          </p:cTn>
                        </p:par>
                        <p:par>
                          <p:cTn id="72" fill="hold">
                            <p:stCondLst>
                              <p:cond delay="1014"/>
                            </p:stCondLst>
                            <p:childTnLst>
                              <p:par>
                                <p:cTn id="73" presetID="1" presetClass="entr" presetSubtype="0" fill="hold" nodeType="afterEffect">
                                  <p:stCondLst>
                                    <p:cond delay="0"/>
                                  </p:stCondLst>
                                  <p:childTnLst>
                                    <p:set>
                                      <p:cBhvr>
                                        <p:cTn id="74" dur="1" fill="hold">
                                          <p:stCondLst>
                                            <p:cond delay="0"/>
                                          </p:stCondLst>
                                        </p:cTn>
                                        <p:tgtEl>
                                          <p:spTgt spid="122"/>
                                        </p:tgtEl>
                                        <p:attrNameLst>
                                          <p:attrName>style.visibility</p:attrName>
                                        </p:attrNameLst>
                                      </p:cBhvr>
                                      <p:to>
                                        <p:strVal val="visible"/>
                                      </p:to>
                                    </p:set>
                                  </p:childTnLst>
                                </p:cTn>
                              </p:par>
                            </p:childTnLst>
                          </p:cTn>
                        </p:par>
                        <p:par>
                          <p:cTn id="75" fill="hold">
                            <p:stCondLst>
                              <p:cond delay="1015"/>
                            </p:stCondLst>
                            <p:childTnLst>
                              <p:par>
                                <p:cTn id="76" presetID="1" presetClass="entr" presetSubtype="0" fill="hold" nodeType="afterEffect">
                                  <p:stCondLst>
                                    <p:cond delay="0"/>
                                  </p:stCondLst>
                                  <p:childTnLst>
                                    <p:set>
                                      <p:cBhvr>
                                        <p:cTn id="77" dur="1" fill="hold">
                                          <p:stCondLst>
                                            <p:cond delay="0"/>
                                          </p:stCondLst>
                                        </p:cTn>
                                        <p:tgtEl>
                                          <p:spTgt spid="123"/>
                                        </p:tgtEl>
                                        <p:attrNameLst>
                                          <p:attrName>style.visibility</p:attrName>
                                        </p:attrNameLst>
                                      </p:cBhvr>
                                      <p:to>
                                        <p:strVal val="visible"/>
                                      </p:to>
                                    </p:set>
                                  </p:childTnLst>
                                </p:cTn>
                              </p:par>
                            </p:childTnLst>
                          </p:cTn>
                        </p:par>
                        <p:par>
                          <p:cTn id="78" fill="hold">
                            <p:stCondLst>
                              <p:cond delay="1016"/>
                            </p:stCondLst>
                            <p:childTnLst>
                              <p:par>
                                <p:cTn id="79" presetID="10" presetClass="entr" presetSubtype="0" fill="hold" nodeType="afterEffect">
                                  <p:stCondLst>
                                    <p:cond delay="0"/>
                                  </p:stCondLst>
                                  <p:childTnLst>
                                    <p:set>
                                      <p:cBhvr>
                                        <p:cTn id="80" dur="1" fill="hold">
                                          <p:stCondLst>
                                            <p:cond delay="0"/>
                                          </p:stCondLst>
                                        </p:cTn>
                                        <p:tgtEl>
                                          <p:spTgt spid="128"/>
                                        </p:tgtEl>
                                        <p:attrNameLst>
                                          <p:attrName>style.visibility</p:attrName>
                                        </p:attrNameLst>
                                      </p:cBhvr>
                                      <p:to>
                                        <p:strVal val="visible"/>
                                      </p:to>
                                    </p:set>
                                    <p:animEffect transition="in" filter="fade">
                                      <p:cBhvr>
                                        <p:cTn id="81" dur="500"/>
                                        <p:tgtEl>
                                          <p:spTgt spid="128"/>
                                        </p:tgtEl>
                                      </p:cBhvr>
                                    </p:animEffect>
                                  </p:childTnLst>
                                </p:cTn>
                              </p:par>
                              <p:par>
                                <p:cTn id="82" presetID="10" presetClass="entr" presetSubtype="0" fill="hold" nodeType="withEffect">
                                  <p:stCondLst>
                                    <p:cond delay="0"/>
                                  </p:stCondLst>
                                  <p:childTnLst>
                                    <p:set>
                                      <p:cBhvr>
                                        <p:cTn id="83" dur="1" fill="hold">
                                          <p:stCondLst>
                                            <p:cond delay="0"/>
                                          </p:stCondLst>
                                        </p:cTn>
                                        <p:tgtEl>
                                          <p:spTgt spid="129"/>
                                        </p:tgtEl>
                                        <p:attrNameLst>
                                          <p:attrName>style.visibility</p:attrName>
                                        </p:attrNameLst>
                                      </p:cBhvr>
                                      <p:to>
                                        <p:strVal val="visible"/>
                                      </p:to>
                                    </p:set>
                                    <p:animEffect transition="in" filter="fade">
                                      <p:cBhvr>
                                        <p:cTn id="84" dur="500"/>
                                        <p:tgtEl>
                                          <p:spTgt spid="129"/>
                                        </p:tgtEl>
                                      </p:cBhvr>
                                    </p:animEffect>
                                  </p:childTnLst>
                                </p:cTn>
                              </p:par>
                              <p:par>
                                <p:cTn id="85" presetID="10" presetClass="entr" presetSubtype="0" fill="hold" nodeType="withEffect">
                                  <p:stCondLst>
                                    <p:cond delay="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10" presetClass="entr" presetSubtype="0" fill="hold" nodeType="withEffect">
                                  <p:stCondLst>
                                    <p:cond delay="0"/>
                                  </p:stCondLst>
                                  <p:childTnLst>
                                    <p:set>
                                      <p:cBhvr>
                                        <p:cTn id="89" dur="1" fill="hold">
                                          <p:stCondLst>
                                            <p:cond delay="0"/>
                                          </p:stCondLst>
                                        </p:cTn>
                                        <p:tgtEl>
                                          <p:spTgt spid="131"/>
                                        </p:tgtEl>
                                        <p:attrNameLst>
                                          <p:attrName>style.visibility</p:attrName>
                                        </p:attrNameLst>
                                      </p:cBhvr>
                                      <p:to>
                                        <p:strVal val="visible"/>
                                      </p:to>
                                    </p:set>
                                    <p:animEffect transition="in" filter="fade">
                                      <p:cBhvr>
                                        <p:cTn id="90" dur="500"/>
                                        <p:tgtEl>
                                          <p:spTgt spid="131"/>
                                        </p:tgtEl>
                                      </p:cBhvr>
                                    </p:animEffect>
                                  </p:childTnLst>
                                </p:cTn>
                              </p:par>
                              <p:par>
                                <p:cTn id="91" presetID="10" presetClass="entr" presetSubtype="0" fill="hold" nodeType="withEffect">
                                  <p:stCondLst>
                                    <p:cond delay="0"/>
                                  </p:stCondLst>
                                  <p:childTnLst>
                                    <p:set>
                                      <p:cBhvr>
                                        <p:cTn id="92" dur="1" fill="hold">
                                          <p:stCondLst>
                                            <p:cond delay="0"/>
                                          </p:stCondLst>
                                        </p:cTn>
                                        <p:tgtEl>
                                          <p:spTgt spid="132"/>
                                        </p:tgtEl>
                                        <p:attrNameLst>
                                          <p:attrName>style.visibility</p:attrName>
                                        </p:attrNameLst>
                                      </p:cBhvr>
                                      <p:to>
                                        <p:strVal val="visible"/>
                                      </p:to>
                                    </p:set>
                                    <p:animEffect transition="in" filter="fade">
                                      <p:cBhvr>
                                        <p:cTn id="93"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110"/>
          <p:cNvPicPr preferRelativeResize="0"/>
          <p:nvPr/>
        </p:nvPicPr>
        <p:blipFill rotWithShape="1">
          <a:blip r:embed="rId3">
            <a:alphaModFix/>
          </a:blip>
          <a:srcRect l="6287" t="11977" r="6761" b="11976"/>
          <a:stretch/>
        </p:blipFill>
        <p:spPr>
          <a:xfrm>
            <a:off x="1023257" y="199412"/>
            <a:ext cx="10951029" cy="6321131"/>
          </a:xfrm>
          <a:prstGeom prst="rect">
            <a:avLst/>
          </a:prstGeom>
          <a:noFill/>
          <a:ln>
            <a:noFill/>
          </a:ln>
        </p:spPr>
      </p:pic>
      <p:pic>
        <p:nvPicPr>
          <p:cNvPr id="547" name="Google Shape;547;p1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11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554" name="Google Shape;554;p111"/>
          <p:cNvPicPr preferRelativeResize="0"/>
          <p:nvPr/>
        </p:nvPicPr>
        <p:blipFill rotWithShape="1">
          <a:blip r:embed="rId4">
            <a:alphaModFix/>
          </a:blip>
          <a:srcRect/>
          <a:stretch/>
        </p:blipFill>
        <p:spPr>
          <a:xfrm>
            <a:off x="126546" y="344261"/>
            <a:ext cx="11982450" cy="6191250"/>
          </a:xfrm>
          <a:prstGeom prst="rect">
            <a:avLst/>
          </a:prstGeom>
          <a:noFill/>
          <a:ln>
            <a:noFill/>
          </a:ln>
        </p:spPr>
      </p:pic>
      <p:sp>
        <p:nvSpPr>
          <p:cNvPr id="555" name="Google Shape;555;p111"/>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112"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562" name="Google Shape;562;p112"/>
          <p:cNvPicPr preferRelativeResize="0"/>
          <p:nvPr/>
        </p:nvPicPr>
        <p:blipFill rotWithShape="1">
          <a:blip r:embed="rId4">
            <a:alphaModFix/>
          </a:blip>
          <a:srcRect/>
          <a:stretch/>
        </p:blipFill>
        <p:spPr>
          <a:xfrm>
            <a:off x="300037" y="310243"/>
            <a:ext cx="11591925" cy="6172200"/>
          </a:xfrm>
          <a:prstGeom prst="rect">
            <a:avLst/>
          </a:prstGeom>
          <a:noFill/>
          <a:ln>
            <a:noFill/>
          </a:ln>
        </p:spPr>
      </p:pic>
      <p:sp>
        <p:nvSpPr>
          <p:cNvPr id="563" name="Google Shape;563;p112"/>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113"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570" name="Google Shape;570;p113"/>
          <p:cNvPicPr preferRelativeResize="0"/>
          <p:nvPr/>
        </p:nvPicPr>
        <p:blipFill rotWithShape="1">
          <a:blip r:embed="rId4">
            <a:alphaModFix/>
          </a:blip>
          <a:srcRect/>
          <a:stretch/>
        </p:blipFill>
        <p:spPr>
          <a:xfrm>
            <a:off x="449035" y="244247"/>
            <a:ext cx="11315700" cy="6238875"/>
          </a:xfrm>
          <a:prstGeom prst="rect">
            <a:avLst/>
          </a:prstGeom>
          <a:noFill/>
          <a:ln>
            <a:noFill/>
          </a:ln>
        </p:spPr>
      </p:pic>
      <p:sp>
        <p:nvSpPr>
          <p:cNvPr id="571" name="Google Shape;571;p113"/>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114"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578" name="Google Shape;578;p114"/>
          <p:cNvPicPr preferRelativeResize="0"/>
          <p:nvPr/>
        </p:nvPicPr>
        <p:blipFill rotWithShape="1">
          <a:blip r:embed="rId4">
            <a:alphaModFix/>
          </a:blip>
          <a:srcRect/>
          <a:stretch/>
        </p:blipFill>
        <p:spPr>
          <a:xfrm>
            <a:off x="274865" y="443394"/>
            <a:ext cx="11620500" cy="5772150"/>
          </a:xfrm>
          <a:prstGeom prst="rect">
            <a:avLst/>
          </a:prstGeom>
          <a:noFill/>
          <a:ln>
            <a:noFill/>
          </a:ln>
        </p:spPr>
      </p:pic>
      <p:sp>
        <p:nvSpPr>
          <p:cNvPr id="579" name="Google Shape;579;p114"/>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115"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586" name="Google Shape;586;p115"/>
          <p:cNvPicPr preferRelativeResize="0"/>
          <p:nvPr/>
        </p:nvPicPr>
        <p:blipFill rotWithShape="1">
          <a:blip r:embed="rId4">
            <a:alphaModFix/>
          </a:blip>
          <a:srcRect/>
          <a:stretch/>
        </p:blipFill>
        <p:spPr>
          <a:xfrm>
            <a:off x="1417834" y="533405"/>
            <a:ext cx="10664301" cy="55299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116"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593" name="Google Shape;593;p116"/>
          <p:cNvPicPr preferRelativeResize="0"/>
          <p:nvPr/>
        </p:nvPicPr>
        <p:blipFill rotWithShape="1">
          <a:blip r:embed="rId4">
            <a:alphaModFix/>
          </a:blip>
          <a:srcRect l="4112" t="2652" r="5196" b="15770"/>
          <a:stretch/>
        </p:blipFill>
        <p:spPr>
          <a:xfrm>
            <a:off x="1264889" y="348342"/>
            <a:ext cx="10825841" cy="5519057"/>
          </a:xfrm>
          <a:prstGeom prst="rect">
            <a:avLst/>
          </a:prstGeom>
          <a:noFill/>
          <a:ln>
            <a:noFill/>
          </a:ln>
        </p:spPr>
      </p:pic>
      <p:sp>
        <p:nvSpPr>
          <p:cNvPr id="594" name="Google Shape;594;p116"/>
          <p:cNvSpPr/>
          <p:nvPr/>
        </p:nvSpPr>
        <p:spPr>
          <a:xfrm>
            <a:off x="1417834" y="6431969"/>
            <a:ext cx="43428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https://allcloud.io/blog/aws-security-panel-summary/</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p117"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601" name="Google Shape;601;p117"/>
          <p:cNvPicPr preferRelativeResize="0"/>
          <p:nvPr/>
        </p:nvPicPr>
        <p:blipFill rotWithShape="1">
          <a:blip r:embed="rId4">
            <a:alphaModFix/>
          </a:blip>
          <a:srcRect l="13209" t="11622" r="12376" b="3334"/>
          <a:stretch/>
        </p:blipFill>
        <p:spPr>
          <a:xfrm>
            <a:off x="1839685" y="239089"/>
            <a:ext cx="9470573" cy="6134056"/>
          </a:xfrm>
          <a:prstGeom prst="rect">
            <a:avLst/>
          </a:prstGeom>
          <a:noFill/>
          <a:ln>
            <a:noFill/>
          </a:ln>
        </p:spPr>
      </p:pic>
      <p:sp>
        <p:nvSpPr>
          <p:cNvPr id="602" name="Google Shape;602;p117"/>
          <p:cNvSpPr/>
          <p:nvPr/>
        </p:nvSpPr>
        <p:spPr>
          <a:xfrm>
            <a:off x="1417834" y="6431969"/>
            <a:ext cx="43428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https://allcloud.io/blog/aws-security-panel-summary/</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118"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609" name="Google Shape;609;p118"/>
          <p:cNvPicPr preferRelativeResize="0"/>
          <p:nvPr/>
        </p:nvPicPr>
        <p:blipFill rotWithShape="1">
          <a:blip r:embed="rId4">
            <a:alphaModFix/>
          </a:blip>
          <a:srcRect/>
          <a:stretch/>
        </p:blipFill>
        <p:spPr>
          <a:xfrm>
            <a:off x="1537577" y="533399"/>
            <a:ext cx="9947124" cy="559525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119"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616" name="Google Shape;616;p119"/>
          <p:cNvPicPr preferRelativeResize="0"/>
          <p:nvPr/>
        </p:nvPicPr>
        <p:blipFill rotWithShape="1">
          <a:blip r:embed="rId4">
            <a:alphaModFix/>
          </a:blip>
          <a:srcRect/>
          <a:stretch/>
        </p:blipFill>
        <p:spPr>
          <a:xfrm>
            <a:off x="1798184" y="973592"/>
            <a:ext cx="8946015" cy="4944963"/>
          </a:xfrm>
          <a:prstGeom prst="rect">
            <a:avLst/>
          </a:prstGeom>
          <a:noFill/>
          <a:ln>
            <a:noFill/>
          </a:ln>
        </p:spPr>
      </p:pic>
      <p:sp>
        <p:nvSpPr>
          <p:cNvPr id="617" name="Google Shape;617;p119"/>
          <p:cNvSpPr txBox="1"/>
          <p:nvPr/>
        </p:nvSpPr>
        <p:spPr>
          <a:xfrm>
            <a:off x="285480" y="164316"/>
            <a:ext cx="444544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AWS Security Groups</a:t>
            </a:r>
            <a:endParaRPr sz="3200" b="1" i="0" u="none" strike="noStrike" cap="none">
              <a:solidFill>
                <a:srgbClr val="00206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38"/>
        <p:cNvGrpSpPr/>
        <p:nvPr/>
      </p:nvGrpSpPr>
      <p:grpSpPr>
        <a:xfrm>
          <a:off x="0" y="0"/>
          <a:ext cx="0" cy="0"/>
          <a:chOff x="0" y="0"/>
          <a:chExt cx="0" cy="0"/>
        </a:xfrm>
      </p:grpSpPr>
      <p:sp>
        <p:nvSpPr>
          <p:cNvPr id="139" name="Google Shape;139;p75"/>
          <p:cNvSpPr txBox="1"/>
          <p:nvPr/>
        </p:nvSpPr>
        <p:spPr>
          <a:xfrm>
            <a:off x="170408" y="130628"/>
            <a:ext cx="444384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On-Premise vs. Cloud</a:t>
            </a:r>
            <a:endParaRPr sz="3200" b="1" i="0" u="none" strike="noStrike" cap="none">
              <a:solidFill>
                <a:srgbClr val="002060"/>
              </a:solidFill>
              <a:latin typeface="Arial"/>
              <a:ea typeface="Arial"/>
              <a:cs typeface="Arial"/>
              <a:sym typeface="Arial"/>
            </a:endParaRPr>
          </a:p>
        </p:txBody>
      </p:sp>
      <p:pic>
        <p:nvPicPr>
          <p:cNvPr id="140" name="Google Shape;140;p75"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141" name="Google Shape;141;p75"/>
          <p:cNvPicPr preferRelativeResize="0"/>
          <p:nvPr/>
        </p:nvPicPr>
        <p:blipFill rotWithShape="1">
          <a:blip r:embed="rId4">
            <a:alphaModFix/>
          </a:blip>
          <a:srcRect/>
          <a:stretch/>
        </p:blipFill>
        <p:spPr>
          <a:xfrm>
            <a:off x="708917" y="805070"/>
            <a:ext cx="11006818" cy="4678351"/>
          </a:xfrm>
          <a:prstGeom prst="rect">
            <a:avLst/>
          </a:prstGeom>
          <a:noFill/>
          <a:ln>
            <a:noFill/>
          </a:ln>
        </p:spPr>
      </p:pic>
      <p:sp>
        <p:nvSpPr>
          <p:cNvPr id="142" name="Google Shape;142;p75"/>
          <p:cNvSpPr txBox="1"/>
          <p:nvPr/>
        </p:nvSpPr>
        <p:spPr>
          <a:xfrm>
            <a:off x="1243663" y="6581001"/>
            <a:ext cx="382829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a:t>
            </a:r>
            <a:r>
              <a:rPr lang="en-US" sz="1200" b="0" i="0" u="none" strike="noStrike" cap="none">
                <a:solidFill>
                  <a:srgbClr val="0070C0"/>
                </a:solidFill>
                <a:latin typeface="Arial"/>
                <a:ea typeface="Arial"/>
                <a:cs typeface="Arial"/>
                <a:sym typeface="Arial"/>
              </a:rPr>
              <a:t>AWSome Day, Michalynn J. Koziol (2024)</a:t>
            </a:r>
            <a:endParaRPr sz="1200" b="0" i="0" u="none" strike="noStrike" cap="none">
              <a:solidFill>
                <a:srgbClr val="0070C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12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624" name="Google Shape;624;p120"/>
          <p:cNvPicPr preferRelativeResize="0"/>
          <p:nvPr/>
        </p:nvPicPr>
        <p:blipFill rotWithShape="1">
          <a:blip r:embed="rId4">
            <a:alphaModFix/>
          </a:blip>
          <a:srcRect/>
          <a:stretch/>
        </p:blipFill>
        <p:spPr>
          <a:xfrm>
            <a:off x="1632627" y="903950"/>
            <a:ext cx="9655860" cy="5638165"/>
          </a:xfrm>
          <a:prstGeom prst="rect">
            <a:avLst/>
          </a:prstGeom>
          <a:noFill/>
          <a:ln>
            <a:noFill/>
          </a:ln>
        </p:spPr>
      </p:pic>
      <p:sp>
        <p:nvSpPr>
          <p:cNvPr id="625" name="Google Shape;625;p120"/>
          <p:cNvSpPr txBox="1"/>
          <p:nvPr/>
        </p:nvSpPr>
        <p:spPr>
          <a:xfrm>
            <a:off x="285480" y="164316"/>
            <a:ext cx="444544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AWS Security Groups</a:t>
            </a:r>
            <a:endParaRPr sz="3200" b="1" i="0" u="none" strike="noStrike" cap="none">
              <a:solidFill>
                <a:srgbClr val="00206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121"/>
          <p:cNvPicPr preferRelativeResize="0"/>
          <p:nvPr/>
        </p:nvPicPr>
        <p:blipFill rotWithShape="1">
          <a:blip r:embed="rId3">
            <a:alphaModFix/>
          </a:blip>
          <a:srcRect/>
          <a:stretch/>
        </p:blipFill>
        <p:spPr>
          <a:xfrm>
            <a:off x="402771" y="393338"/>
            <a:ext cx="11521168" cy="5440043"/>
          </a:xfrm>
          <a:prstGeom prst="rect">
            <a:avLst/>
          </a:prstGeom>
          <a:noFill/>
          <a:ln>
            <a:noFill/>
          </a:ln>
        </p:spPr>
      </p:pic>
      <p:pic>
        <p:nvPicPr>
          <p:cNvPr id="632" name="Google Shape;632;p121"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122"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639" name="Google Shape;639;p122"/>
          <p:cNvPicPr preferRelativeResize="0"/>
          <p:nvPr/>
        </p:nvPicPr>
        <p:blipFill rotWithShape="1">
          <a:blip r:embed="rId4">
            <a:alphaModFix/>
          </a:blip>
          <a:srcRect/>
          <a:stretch/>
        </p:blipFill>
        <p:spPr>
          <a:xfrm>
            <a:off x="138112" y="281668"/>
            <a:ext cx="11915775" cy="6076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123"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646" name="Google Shape;646;p123"/>
          <p:cNvPicPr preferRelativeResize="0"/>
          <p:nvPr/>
        </p:nvPicPr>
        <p:blipFill rotWithShape="1">
          <a:blip r:embed="rId4">
            <a:alphaModFix/>
          </a:blip>
          <a:srcRect/>
          <a:stretch/>
        </p:blipFill>
        <p:spPr>
          <a:xfrm>
            <a:off x="335750" y="337457"/>
            <a:ext cx="11628330" cy="57910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124"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grpSp>
        <p:nvGrpSpPr>
          <p:cNvPr id="653" name="Google Shape;653;p124"/>
          <p:cNvGrpSpPr/>
          <p:nvPr/>
        </p:nvGrpSpPr>
        <p:grpSpPr>
          <a:xfrm>
            <a:off x="8670632" y="324386"/>
            <a:ext cx="3107708" cy="916808"/>
            <a:chOff x="77281" y="94146"/>
            <a:chExt cx="3107708" cy="916808"/>
          </a:xfrm>
        </p:grpSpPr>
        <p:pic>
          <p:nvPicPr>
            <p:cNvPr id="654" name="Google Shape;654;p124"/>
            <p:cNvPicPr preferRelativeResize="0"/>
            <p:nvPr/>
          </p:nvPicPr>
          <p:blipFill rotWithShape="1">
            <a:blip r:embed="rId4">
              <a:alphaModFix/>
            </a:blip>
            <a:srcRect l="16091" t="28174" r="14843" b="25981"/>
            <a:stretch/>
          </p:blipFill>
          <p:spPr>
            <a:xfrm>
              <a:off x="77281" y="94146"/>
              <a:ext cx="3107708" cy="916808"/>
            </a:xfrm>
            <a:prstGeom prst="rect">
              <a:avLst/>
            </a:prstGeom>
            <a:noFill/>
            <a:ln>
              <a:noFill/>
            </a:ln>
          </p:spPr>
        </p:pic>
        <p:sp>
          <p:nvSpPr>
            <p:cNvPr id="655" name="Google Shape;655;p124"/>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3</a:t>
              </a:r>
              <a:endParaRPr sz="2400" b="1" i="0" u="none" strike="noStrike" cap="none">
                <a:solidFill>
                  <a:schemeClr val="lt1"/>
                </a:solidFill>
                <a:latin typeface="Arial"/>
                <a:ea typeface="Arial"/>
                <a:cs typeface="Arial"/>
                <a:sym typeface="Arial"/>
              </a:endParaRPr>
            </a:p>
          </p:txBody>
        </p:sp>
      </p:grpSp>
      <p:pic>
        <p:nvPicPr>
          <p:cNvPr id="656" name="Google Shape;656;p124" descr="Amazon Web Services - Wikipedia"/>
          <p:cNvPicPr preferRelativeResize="0"/>
          <p:nvPr/>
        </p:nvPicPr>
        <p:blipFill rotWithShape="1">
          <a:blip r:embed="rId5">
            <a:alphaModFix/>
          </a:blip>
          <a:srcRect/>
          <a:stretch/>
        </p:blipFill>
        <p:spPr>
          <a:xfrm>
            <a:off x="9466422" y="1578013"/>
            <a:ext cx="2051035" cy="1228912"/>
          </a:xfrm>
          <a:prstGeom prst="rect">
            <a:avLst/>
          </a:prstGeom>
          <a:noFill/>
          <a:ln>
            <a:noFill/>
          </a:ln>
        </p:spPr>
      </p:pic>
      <p:sp>
        <p:nvSpPr>
          <p:cNvPr id="657" name="Google Shape;657;p124"/>
          <p:cNvSpPr/>
          <p:nvPr/>
        </p:nvSpPr>
        <p:spPr>
          <a:xfrm>
            <a:off x="391885" y="424658"/>
            <a:ext cx="7881258" cy="101566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For this lab, first log in to AWS, open the VPC console, and note how the default VPC is configured with one or more subnets; confirm that your instance is in one of these subnets. </a:t>
            </a:r>
            <a:endParaRPr/>
          </a:p>
        </p:txBody>
      </p:sp>
      <p:sp>
        <p:nvSpPr>
          <p:cNvPr id="658" name="Google Shape;658;p124"/>
          <p:cNvSpPr/>
          <p:nvPr/>
        </p:nvSpPr>
        <p:spPr>
          <a:xfrm>
            <a:off x="1774371" y="4070046"/>
            <a:ext cx="9601197" cy="193899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Then, via SSH or EC2 Instance Connect, modify the default NGINX page (usually at /var/www/html/index.nginx-debian.html) by inserting a unique message (e.g., “Welcome to My Custom NGINX!”) to differentiate from the default. Finally, test connectivity by opening your instance’s public IP in your browser from your own machine; you should see your custom message, but anyone else not using your IP address will be blocked, demonstrating the restricted access.</a:t>
            </a:r>
            <a:endParaRPr/>
          </a:p>
        </p:txBody>
      </p:sp>
      <p:sp>
        <p:nvSpPr>
          <p:cNvPr id="659" name="Google Shape;659;p124"/>
          <p:cNvSpPr/>
          <p:nvPr/>
        </p:nvSpPr>
        <p:spPr>
          <a:xfrm>
            <a:off x="391885" y="1994004"/>
            <a:ext cx="8164286" cy="1631216"/>
          </a:xfrm>
          <a:prstGeom prst="rect">
            <a:avLst/>
          </a:prstGeom>
          <a:noFill/>
          <a:ln>
            <a:noFill/>
          </a:ln>
        </p:spPr>
        <p:txBody>
          <a:bodyPr spcFirstLastPara="1" wrap="square" lIns="91425" tIns="45700" rIns="91425" bIns="45700" anchor="t" anchorCtr="0">
            <a:spAutoFit/>
          </a:bodyPr>
          <a:lstStyle/>
          <a:p>
            <a:pPr lvl="0" algn="just"/>
            <a:r>
              <a:rPr lang="en-US" sz="2000" b="0" i="0" u="none" strike="noStrike" cap="none" dirty="0">
                <a:solidFill>
                  <a:srgbClr val="000000"/>
                </a:solidFill>
                <a:latin typeface="Arial"/>
                <a:ea typeface="Arial"/>
                <a:cs typeface="Arial"/>
                <a:sym typeface="Arial"/>
              </a:rPr>
              <a:t>Next, go to the EC2 console, select your instance, and under Security, locate and edit the inbound rules of its Security Group: remove “0.0.0.0/0” if present for HTTP, and replace it with your public IP address in CIDR notation (e.g., 203.0.113.4/32). To get your public IP address visit </a:t>
            </a:r>
            <a:r>
              <a:rPr lang="en-US" sz="2000" b="0" i="0" u="sng" strike="noStrike" cap="none" dirty="0">
                <a:solidFill>
                  <a:srgbClr val="000000"/>
                </a:solidFill>
                <a:latin typeface="Arial"/>
                <a:ea typeface="Arial"/>
                <a:cs typeface="Arial"/>
                <a:sym typeface="Arial"/>
                <a:hlinkClick r:id="rId6" invalidUrl="https:///"/>
              </a:rPr>
              <a:t>https</a:t>
            </a:r>
            <a:r>
              <a:rPr lang="en-US" sz="2000" b="0" i="0" u="sng" strike="noStrike" cap="none" dirty="0" smtClean="0">
                <a:solidFill>
                  <a:srgbClr val="000000"/>
                </a:solidFill>
                <a:latin typeface="Arial"/>
                <a:ea typeface="Arial"/>
                <a:cs typeface="Arial"/>
                <a:sym typeface="Arial"/>
                <a:hlinkClick r:id="rId7" invalidUrl="https:///"/>
              </a:rPr>
              <a:t>://</a:t>
            </a:r>
            <a:r>
              <a:rPr lang="en-US" sz="2000" b="0" i="0" u="sng" strike="noStrike" cap="none" dirty="0" smtClean="0">
                <a:solidFill>
                  <a:srgbClr val="000000"/>
                </a:solidFill>
                <a:latin typeface="Arial"/>
                <a:ea typeface="Arial"/>
                <a:cs typeface="Arial"/>
                <a:sym typeface="Aria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ifconfig.me/</a:t>
            </a:r>
            <a:r>
              <a:rPr lang="en-US" sz="2000" b="0" i="0" u="none" strike="noStrike" cap="none" dirty="0" smtClean="0">
                <a:solidFill>
                  <a:srgbClr val="000000"/>
                </a:solidFill>
                <a:latin typeface="Arial"/>
                <a:ea typeface="Arial"/>
                <a:cs typeface="Arial"/>
                <a:sym typeface="Arial"/>
              </a:rPr>
              <a:t> or </a:t>
            </a:r>
            <a:r>
              <a:rPr lang="en-US" sz="2000" u="sng" dirty="0">
                <a:hlinkClick r:id="rId9"/>
              </a:rPr>
              <a:t>https://</a:t>
            </a:r>
            <a:r>
              <a:rPr lang="en-US" sz="2000" u="sng" dirty="0" smtClean="0">
                <a:hlinkClick r:id="rId9"/>
              </a:rPr>
              <a:t>ipinfo.io</a:t>
            </a:r>
            <a:r>
              <a:rPr lang="en-US" sz="2000" u="sng" dirty="0" smtClean="0"/>
              <a:t> </a:t>
            </a:r>
            <a:endParaRPr sz="2000" b="0" i="0" u="none" strike="noStrike" cap="none" dirty="0">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126"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77" name="Google Shape;677;p126"/>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16510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8" name="Google Shape;678;p126"/>
          <p:cNvSpPr txBox="1"/>
          <p:nvPr/>
        </p:nvSpPr>
        <p:spPr>
          <a:xfrm>
            <a:off x="496215" y="1420514"/>
            <a:ext cx="11277446" cy="4093428"/>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Explaining the necessity of using </a:t>
            </a:r>
            <a:r>
              <a:rPr lang="en-US" sz="2000" b="0" i="0" u="none" strike="noStrike" cap="none">
                <a:solidFill>
                  <a:srgbClr val="7030A0"/>
                </a:solidFill>
                <a:latin typeface="Arial"/>
                <a:ea typeface="Arial"/>
                <a:cs typeface="Arial"/>
                <a:sym typeface="Arial"/>
              </a:rPr>
              <a:t>Public Cloud </a:t>
            </a:r>
            <a:r>
              <a:rPr lang="en-US" sz="2000" b="0" i="0" u="none" strike="noStrike" cap="none">
                <a:solidFill>
                  <a:srgbClr val="000000"/>
                </a:solidFill>
                <a:latin typeface="Arial"/>
                <a:ea typeface="Arial"/>
                <a:cs typeface="Arial"/>
                <a:sym typeface="Arial"/>
              </a:rPr>
              <a:t>services such as </a:t>
            </a:r>
            <a:r>
              <a:rPr lang="en-US" sz="2000" b="0" i="0" u="none" strike="noStrike" cap="none">
                <a:solidFill>
                  <a:srgbClr val="7030A0"/>
                </a:solidFill>
                <a:latin typeface="Arial"/>
                <a:ea typeface="Arial"/>
                <a:cs typeface="Arial"/>
                <a:sym typeface="Arial"/>
              </a:rPr>
              <a:t>Amazon Web Service (AWS).</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Describing the key terminologies to deploy </a:t>
            </a:r>
            <a:r>
              <a:rPr lang="en-US" sz="2000" b="0" i="0" u="none" strike="noStrike" cap="none">
                <a:solidFill>
                  <a:srgbClr val="7030A0"/>
                </a:solidFill>
                <a:latin typeface="Arial"/>
                <a:ea typeface="Arial"/>
                <a:cs typeface="Arial"/>
                <a:sym typeface="Arial"/>
              </a:rPr>
              <a:t>VMs (instances) </a:t>
            </a:r>
            <a:r>
              <a:rPr lang="en-US" sz="2000" b="0" i="0" u="none" strike="noStrike" cap="none">
                <a:solidFill>
                  <a:srgbClr val="000000"/>
                </a:solidFill>
                <a:latin typeface="Arial"/>
                <a:ea typeface="Arial"/>
                <a:cs typeface="Arial"/>
                <a:sym typeface="Arial"/>
              </a:rPr>
              <a:t>in AWS.</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Understanding </a:t>
            </a:r>
            <a:r>
              <a:rPr lang="en-US" sz="2000" b="0" i="0" u="none" strike="noStrike" cap="none">
                <a:solidFill>
                  <a:srgbClr val="7030A0"/>
                </a:solidFill>
                <a:latin typeface="Arial"/>
                <a:ea typeface="Arial"/>
                <a:cs typeface="Arial"/>
                <a:sym typeface="Arial"/>
              </a:rPr>
              <a:t>security model and measures </a:t>
            </a:r>
            <a:r>
              <a:rPr lang="en-US" sz="2000" b="0" i="0" u="none" strike="noStrike" cap="none">
                <a:solidFill>
                  <a:srgbClr val="000000"/>
                </a:solidFill>
                <a:latin typeface="Arial"/>
                <a:ea typeface="Arial"/>
                <a:cs typeface="Arial"/>
                <a:sym typeface="Arial"/>
              </a:rPr>
              <a:t>introduced by the AWS.</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Explaining the </a:t>
            </a:r>
            <a:r>
              <a:rPr lang="en-US" sz="2000" b="0" i="0" u="none" strike="noStrike" cap="none">
                <a:solidFill>
                  <a:srgbClr val="7030A0"/>
                </a:solidFill>
                <a:latin typeface="Arial"/>
                <a:ea typeface="Arial"/>
                <a:cs typeface="Arial"/>
                <a:sym typeface="Arial"/>
              </a:rPr>
              <a:t>storage options </a:t>
            </a:r>
            <a:r>
              <a:rPr lang="en-US" sz="2000" b="0" i="0" u="none" strike="noStrike" cap="none">
                <a:solidFill>
                  <a:srgbClr val="000000"/>
                </a:solidFill>
                <a:latin typeface="Arial"/>
                <a:ea typeface="Arial"/>
                <a:cs typeface="Arial"/>
                <a:sym typeface="Arial"/>
              </a:rPr>
              <a:t>provided by the AWS to the users</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Grasping </a:t>
            </a:r>
            <a:r>
              <a:rPr lang="en-US" sz="2000" b="0" i="0" u="none" strike="noStrike" cap="none">
                <a:solidFill>
                  <a:srgbClr val="7030A0"/>
                </a:solidFill>
                <a:latin typeface="Arial"/>
                <a:ea typeface="Arial"/>
                <a:cs typeface="Arial"/>
                <a:sym typeface="Arial"/>
              </a:rPr>
              <a:t>Virtual Private Cloud (VPC) </a:t>
            </a:r>
            <a:r>
              <a:rPr lang="en-US" sz="2000" b="0" i="0" u="none" strike="noStrike" cap="none">
                <a:solidFill>
                  <a:srgbClr val="000000"/>
                </a:solidFill>
                <a:latin typeface="Arial"/>
                <a:ea typeface="Arial"/>
                <a:cs typeface="Arial"/>
                <a:sym typeface="Arial"/>
              </a:rPr>
              <a:t>concept and its applications in public cloud.</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Finding out how to define a </a:t>
            </a:r>
            <a:r>
              <a:rPr lang="en-US" sz="2000" b="0" i="0" u="none" strike="noStrike" cap="none">
                <a:solidFill>
                  <a:srgbClr val="7030A0"/>
                </a:solidFill>
                <a:latin typeface="Arial"/>
                <a:ea typeface="Arial"/>
                <a:cs typeface="Arial"/>
                <a:sym typeface="Arial"/>
              </a:rPr>
              <a:t>Security Group </a:t>
            </a:r>
            <a:r>
              <a:rPr lang="en-US" sz="2000" b="0" i="0" u="none" strike="noStrike" cap="none">
                <a:solidFill>
                  <a:srgbClr val="000000"/>
                </a:solidFill>
                <a:latin typeface="Arial"/>
                <a:ea typeface="Arial"/>
                <a:cs typeface="Arial"/>
                <a:sym typeface="Arial"/>
              </a:rPr>
              <a:t>to manage access to instances.</a:t>
            </a:r>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679" name="Google Shape;679;p126"/>
          <p:cNvSpPr/>
          <p:nvPr/>
        </p:nvSpPr>
        <p:spPr>
          <a:xfrm>
            <a:off x="212128" y="162623"/>
            <a:ext cx="470531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Lecture #</a:t>
            </a:r>
            <a:r>
              <a:rPr lang="en-US" sz="3200" b="1">
                <a:solidFill>
                  <a:srgbClr val="003C71"/>
                </a:solidFill>
              </a:rPr>
              <a:t>6</a:t>
            </a:r>
            <a:r>
              <a:rPr lang="en-US" sz="3200" b="1" i="0" u="none" strike="noStrike" cap="none">
                <a:solidFill>
                  <a:srgbClr val="003C71"/>
                </a:solidFill>
                <a:latin typeface="Arial"/>
                <a:ea typeface="Arial"/>
                <a:cs typeface="Arial"/>
                <a:sym typeface="Arial"/>
              </a:rPr>
              <a:t> Summary</a:t>
            </a:r>
            <a:endParaRPr sz="3200" b="1" i="0" u="none" strike="noStrike" cap="none">
              <a:solidFill>
                <a:srgbClr val="003C7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Google Shape;685;p127"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86" name="Google Shape;686;p127"/>
          <p:cNvSpPr/>
          <p:nvPr/>
        </p:nvSpPr>
        <p:spPr>
          <a:xfrm>
            <a:off x="189068" y="209655"/>
            <a:ext cx="56466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End of Lecture #</a:t>
            </a:r>
            <a:r>
              <a:rPr lang="en-US" sz="3200" b="1">
                <a:solidFill>
                  <a:srgbClr val="003C71"/>
                </a:solidFill>
              </a:rPr>
              <a:t>6</a:t>
            </a:r>
            <a:endParaRPr sz="3200" b="1" i="0" u="none" strike="noStrike" cap="none">
              <a:solidFill>
                <a:srgbClr val="003C71"/>
              </a:solidFill>
              <a:latin typeface="Arial"/>
              <a:ea typeface="Arial"/>
              <a:cs typeface="Arial"/>
              <a:sym typeface="Arial"/>
            </a:endParaRPr>
          </a:p>
        </p:txBody>
      </p:sp>
      <p:pic>
        <p:nvPicPr>
          <p:cNvPr id="687" name="Google Shape;687;p127"/>
          <p:cNvPicPr preferRelativeResize="0"/>
          <p:nvPr/>
        </p:nvPicPr>
        <p:blipFill rotWithShape="1">
          <a:blip r:embed="rId4">
            <a:alphaModFix/>
          </a:blip>
          <a:srcRect/>
          <a:stretch/>
        </p:blipFill>
        <p:spPr>
          <a:xfrm>
            <a:off x="2085996" y="1278110"/>
            <a:ext cx="4933950" cy="8875541"/>
          </a:xfrm>
          <a:prstGeom prst="ellipse">
            <a:avLst/>
          </a:prstGeom>
          <a:noFill/>
          <a:ln>
            <a:noFill/>
          </a:ln>
          <a:effectLst>
            <a:outerShdw dist="35921" dir="2700000" algn="ctr" rotWithShape="0">
              <a:schemeClr val="lt2"/>
            </a:outerShdw>
          </a:effectLst>
        </p:spPr>
      </p:pic>
      <p:sp>
        <p:nvSpPr>
          <p:cNvPr id="688" name="Google Shape;688;p127"/>
          <p:cNvSpPr txBox="1"/>
          <p:nvPr/>
        </p:nvSpPr>
        <p:spPr>
          <a:xfrm>
            <a:off x="7019946" y="2847975"/>
            <a:ext cx="387170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Arial"/>
                <a:ea typeface="Arial"/>
                <a:cs typeface="Arial"/>
                <a:sym typeface="Arial"/>
              </a:rPr>
              <a:t>THANK Y☺U</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Dawood Sajjadi</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47"/>
        <p:cNvGrpSpPr/>
        <p:nvPr/>
      </p:nvGrpSpPr>
      <p:grpSpPr>
        <a:xfrm>
          <a:off x="0" y="0"/>
          <a:ext cx="0" cy="0"/>
          <a:chOff x="0" y="0"/>
          <a:chExt cx="0" cy="0"/>
        </a:xfrm>
      </p:grpSpPr>
      <p:sp>
        <p:nvSpPr>
          <p:cNvPr id="148" name="Google Shape;148;p76"/>
          <p:cNvSpPr txBox="1"/>
          <p:nvPr/>
        </p:nvSpPr>
        <p:spPr>
          <a:xfrm rot="-2639701">
            <a:off x="3195503" y="985867"/>
            <a:ext cx="15654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Brach Offices</a:t>
            </a:r>
            <a:endParaRPr sz="1400" b="0" i="0" u="none" strike="noStrike" cap="none">
              <a:solidFill>
                <a:schemeClr val="lt1"/>
              </a:solidFill>
              <a:latin typeface="Arial"/>
              <a:ea typeface="Arial"/>
              <a:cs typeface="Arial"/>
              <a:sym typeface="Arial"/>
            </a:endParaRPr>
          </a:p>
        </p:txBody>
      </p:sp>
      <p:sp>
        <p:nvSpPr>
          <p:cNvPr id="149" name="Google Shape;149;p76"/>
          <p:cNvSpPr txBox="1"/>
          <p:nvPr/>
        </p:nvSpPr>
        <p:spPr>
          <a:xfrm>
            <a:off x="257001" y="44854"/>
            <a:ext cx="520443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Secure Access to Servers</a:t>
            </a:r>
            <a:endParaRPr sz="3200" b="1" i="0" u="none" strike="noStrike" cap="none">
              <a:solidFill>
                <a:srgbClr val="002060"/>
              </a:solidFill>
              <a:latin typeface="Arial"/>
              <a:ea typeface="Arial"/>
              <a:cs typeface="Arial"/>
              <a:sym typeface="Arial"/>
            </a:endParaRPr>
          </a:p>
        </p:txBody>
      </p:sp>
      <p:pic>
        <p:nvPicPr>
          <p:cNvPr id="150" name="Google Shape;150;p76"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51" name="Google Shape;151;p76"/>
          <p:cNvSpPr txBox="1"/>
          <p:nvPr/>
        </p:nvSpPr>
        <p:spPr>
          <a:xfrm rot="-2639701">
            <a:off x="3195503" y="985867"/>
            <a:ext cx="15654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Brach Offices</a:t>
            </a:r>
            <a:endParaRPr sz="1400" b="0" i="0" u="none" strike="noStrike" cap="none">
              <a:solidFill>
                <a:schemeClr val="lt1"/>
              </a:solidFill>
              <a:latin typeface="Arial"/>
              <a:ea typeface="Arial"/>
              <a:cs typeface="Arial"/>
              <a:sym typeface="Arial"/>
            </a:endParaRPr>
          </a:p>
        </p:txBody>
      </p:sp>
      <p:pic>
        <p:nvPicPr>
          <p:cNvPr id="152" name="Google Shape;152;p76"/>
          <p:cNvPicPr preferRelativeResize="0"/>
          <p:nvPr/>
        </p:nvPicPr>
        <p:blipFill rotWithShape="1">
          <a:blip r:embed="rId4">
            <a:alphaModFix/>
          </a:blip>
          <a:srcRect/>
          <a:stretch/>
        </p:blipFill>
        <p:spPr>
          <a:xfrm>
            <a:off x="6304762" y="4430030"/>
            <a:ext cx="1400061" cy="1400061"/>
          </a:xfrm>
          <a:prstGeom prst="rect">
            <a:avLst/>
          </a:prstGeom>
          <a:noFill/>
          <a:ln>
            <a:noFill/>
          </a:ln>
        </p:spPr>
      </p:pic>
      <p:pic>
        <p:nvPicPr>
          <p:cNvPr id="153" name="Google Shape;153;p76"/>
          <p:cNvPicPr preferRelativeResize="0"/>
          <p:nvPr/>
        </p:nvPicPr>
        <p:blipFill rotWithShape="1">
          <a:blip r:embed="rId5">
            <a:alphaModFix/>
          </a:blip>
          <a:srcRect/>
          <a:stretch/>
        </p:blipFill>
        <p:spPr>
          <a:xfrm>
            <a:off x="4129808" y="1261565"/>
            <a:ext cx="717609" cy="717609"/>
          </a:xfrm>
          <a:prstGeom prst="rect">
            <a:avLst/>
          </a:prstGeom>
          <a:noFill/>
          <a:ln>
            <a:noFill/>
          </a:ln>
        </p:spPr>
      </p:pic>
      <p:pic>
        <p:nvPicPr>
          <p:cNvPr id="154" name="Google Shape;154;p76"/>
          <p:cNvPicPr preferRelativeResize="0"/>
          <p:nvPr/>
        </p:nvPicPr>
        <p:blipFill rotWithShape="1">
          <a:blip r:embed="rId5">
            <a:alphaModFix/>
          </a:blip>
          <a:srcRect/>
          <a:stretch/>
        </p:blipFill>
        <p:spPr>
          <a:xfrm>
            <a:off x="4678956" y="920360"/>
            <a:ext cx="460200" cy="460200"/>
          </a:xfrm>
          <a:prstGeom prst="rect">
            <a:avLst/>
          </a:prstGeom>
          <a:noFill/>
          <a:ln>
            <a:noFill/>
          </a:ln>
        </p:spPr>
      </p:pic>
      <p:pic>
        <p:nvPicPr>
          <p:cNvPr id="155" name="Google Shape;155;p76"/>
          <p:cNvPicPr preferRelativeResize="0"/>
          <p:nvPr/>
        </p:nvPicPr>
        <p:blipFill rotWithShape="1">
          <a:blip r:embed="rId6">
            <a:alphaModFix/>
          </a:blip>
          <a:srcRect/>
          <a:stretch/>
        </p:blipFill>
        <p:spPr>
          <a:xfrm>
            <a:off x="5045101" y="4754618"/>
            <a:ext cx="1102155" cy="903767"/>
          </a:xfrm>
          <a:prstGeom prst="rect">
            <a:avLst/>
          </a:prstGeom>
          <a:noFill/>
          <a:ln>
            <a:noFill/>
          </a:ln>
        </p:spPr>
      </p:pic>
      <p:grpSp>
        <p:nvGrpSpPr>
          <p:cNvPr id="156" name="Google Shape;156;p76"/>
          <p:cNvGrpSpPr/>
          <p:nvPr/>
        </p:nvGrpSpPr>
        <p:grpSpPr>
          <a:xfrm>
            <a:off x="8661633" y="1778081"/>
            <a:ext cx="657586" cy="586435"/>
            <a:chOff x="8161812" y="1386945"/>
            <a:chExt cx="905987" cy="833437"/>
          </a:xfrm>
        </p:grpSpPr>
        <p:pic>
          <p:nvPicPr>
            <p:cNvPr id="157" name="Google Shape;157;p76"/>
            <p:cNvPicPr preferRelativeResize="0"/>
            <p:nvPr/>
          </p:nvPicPr>
          <p:blipFill rotWithShape="1">
            <a:blip r:embed="rId7">
              <a:alphaModFix/>
            </a:blip>
            <a:srcRect/>
            <a:stretch/>
          </p:blipFill>
          <p:spPr>
            <a:xfrm>
              <a:off x="8420002" y="1690283"/>
              <a:ext cx="389606" cy="389606"/>
            </a:xfrm>
            <a:prstGeom prst="rect">
              <a:avLst/>
            </a:prstGeom>
            <a:noFill/>
            <a:ln>
              <a:noFill/>
            </a:ln>
          </p:spPr>
        </p:pic>
        <p:pic>
          <p:nvPicPr>
            <p:cNvPr id="158" name="Google Shape;158;p76"/>
            <p:cNvPicPr preferRelativeResize="0"/>
            <p:nvPr/>
          </p:nvPicPr>
          <p:blipFill rotWithShape="1">
            <a:blip r:embed="rId8">
              <a:alphaModFix/>
            </a:blip>
            <a:srcRect/>
            <a:stretch/>
          </p:blipFill>
          <p:spPr>
            <a:xfrm>
              <a:off x="8161812" y="1386945"/>
              <a:ext cx="905987" cy="833437"/>
            </a:xfrm>
            <a:prstGeom prst="rect">
              <a:avLst/>
            </a:prstGeom>
            <a:noFill/>
            <a:ln>
              <a:noFill/>
            </a:ln>
          </p:spPr>
        </p:pic>
      </p:grpSp>
      <p:sp>
        <p:nvSpPr>
          <p:cNvPr id="159" name="Google Shape;159;p76"/>
          <p:cNvSpPr txBox="1"/>
          <p:nvPr/>
        </p:nvSpPr>
        <p:spPr>
          <a:xfrm>
            <a:off x="4807236" y="5671146"/>
            <a:ext cx="149752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Servers </a:t>
            </a:r>
            <a:endParaRPr/>
          </a:p>
          <a:p>
            <a:pPr marL="0" marR="0" lvl="0" indent="0" algn="ctr"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in Data Centers</a:t>
            </a:r>
            <a:endParaRPr sz="1400" b="1" i="0" u="none" strike="noStrike" cap="none">
              <a:solidFill>
                <a:schemeClr val="dk1"/>
              </a:solidFill>
              <a:latin typeface="Arial"/>
              <a:ea typeface="Arial"/>
              <a:cs typeface="Arial"/>
              <a:sym typeface="Arial"/>
            </a:endParaRPr>
          </a:p>
        </p:txBody>
      </p:sp>
      <p:grpSp>
        <p:nvGrpSpPr>
          <p:cNvPr id="160" name="Google Shape;160;p76"/>
          <p:cNvGrpSpPr/>
          <p:nvPr/>
        </p:nvGrpSpPr>
        <p:grpSpPr>
          <a:xfrm>
            <a:off x="6990575" y="4106329"/>
            <a:ext cx="1721058" cy="433912"/>
            <a:chOff x="6727568" y="3631884"/>
            <a:chExt cx="1721058" cy="433912"/>
          </a:xfrm>
        </p:grpSpPr>
        <p:sp>
          <p:nvSpPr>
            <p:cNvPr id="161" name="Google Shape;161;p76"/>
            <p:cNvSpPr/>
            <p:nvPr/>
          </p:nvSpPr>
          <p:spPr>
            <a:xfrm>
              <a:off x="6727568" y="3631884"/>
              <a:ext cx="1561300" cy="40561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 name="Google Shape;162;p76"/>
            <p:cNvSpPr txBox="1"/>
            <p:nvPr/>
          </p:nvSpPr>
          <p:spPr>
            <a:xfrm>
              <a:off x="6866142" y="3696464"/>
              <a:ext cx="158248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VPN/Firewall</a:t>
              </a:r>
              <a:endParaRPr sz="1400" b="1" i="0" u="none" strike="noStrike" cap="none">
                <a:solidFill>
                  <a:srgbClr val="FF0000"/>
                </a:solidFill>
                <a:latin typeface="Arial"/>
                <a:ea typeface="Arial"/>
                <a:cs typeface="Arial"/>
                <a:sym typeface="Arial"/>
              </a:endParaRPr>
            </a:p>
          </p:txBody>
        </p:sp>
      </p:grpSp>
      <p:pic>
        <p:nvPicPr>
          <p:cNvPr id="163" name="Google Shape;163;p76"/>
          <p:cNvPicPr preferRelativeResize="0"/>
          <p:nvPr/>
        </p:nvPicPr>
        <p:blipFill rotWithShape="1">
          <a:blip r:embed="rId5">
            <a:alphaModFix/>
          </a:blip>
          <a:srcRect/>
          <a:stretch/>
        </p:blipFill>
        <p:spPr>
          <a:xfrm>
            <a:off x="5157280" y="743952"/>
            <a:ext cx="588907" cy="588907"/>
          </a:xfrm>
          <a:prstGeom prst="rect">
            <a:avLst/>
          </a:prstGeom>
          <a:noFill/>
          <a:ln>
            <a:noFill/>
          </a:ln>
        </p:spPr>
      </p:pic>
      <p:pic>
        <p:nvPicPr>
          <p:cNvPr id="164" name="Google Shape;164;p76"/>
          <p:cNvPicPr preferRelativeResize="0"/>
          <p:nvPr/>
        </p:nvPicPr>
        <p:blipFill rotWithShape="1">
          <a:blip r:embed="rId5">
            <a:alphaModFix/>
          </a:blip>
          <a:srcRect/>
          <a:stretch/>
        </p:blipFill>
        <p:spPr>
          <a:xfrm>
            <a:off x="3790794" y="1821473"/>
            <a:ext cx="576669" cy="576669"/>
          </a:xfrm>
          <a:prstGeom prst="rect">
            <a:avLst/>
          </a:prstGeom>
          <a:noFill/>
          <a:ln>
            <a:noFill/>
          </a:ln>
        </p:spPr>
      </p:pic>
      <p:grpSp>
        <p:nvGrpSpPr>
          <p:cNvPr id="165" name="Google Shape;165;p76"/>
          <p:cNvGrpSpPr/>
          <p:nvPr/>
        </p:nvGrpSpPr>
        <p:grpSpPr>
          <a:xfrm>
            <a:off x="7496125" y="614843"/>
            <a:ext cx="470659" cy="391459"/>
            <a:chOff x="8161812" y="1386945"/>
            <a:chExt cx="905987" cy="833437"/>
          </a:xfrm>
        </p:grpSpPr>
        <p:pic>
          <p:nvPicPr>
            <p:cNvPr id="166" name="Google Shape;166;p76"/>
            <p:cNvPicPr preferRelativeResize="0"/>
            <p:nvPr/>
          </p:nvPicPr>
          <p:blipFill rotWithShape="1">
            <a:blip r:embed="rId7">
              <a:alphaModFix/>
            </a:blip>
            <a:srcRect/>
            <a:stretch/>
          </p:blipFill>
          <p:spPr>
            <a:xfrm>
              <a:off x="8420002" y="1690283"/>
              <a:ext cx="389606" cy="389606"/>
            </a:xfrm>
            <a:prstGeom prst="rect">
              <a:avLst/>
            </a:prstGeom>
            <a:noFill/>
            <a:ln>
              <a:noFill/>
            </a:ln>
          </p:spPr>
        </p:pic>
        <p:pic>
          <p:nvPicPr>
            <p:cNvPr id="167" name="Google Shape;167;p76"/>
            <p:cNvPicPr preferRelativeResize="0"/>
            <p:nvPr/>
          </p:nvPicPr>
          <p:blipFill rotWithShape="1">
            <a:blip r:embed="rId8">
              <a:alphaModFix/>
            </a:blip>
            <a:srcRect/>
            <a:stretch/>
          </p:blipFill>
          <p:spPr>
            <a:xfrm>
              <a:off x="8161812" y="1386945"/>
              <a:ext cx="905987" cy="833437"/>
            </a:xfrm>
            <a:prstGeom prst="rect">
              <a:avLst/>
            </a:prstGeom>
            <a:noFill/>
            <a:ln>
              <a:noFill/>
            </a:ln>
          </p:spPr>
        </p:pic>
      </p:grpSp>
      <p:grpSp>
        <p:nvGrpSpPr>
          <p:cNvPr id="168" name="Google Shape;168;p76"/>
          <p:cNvGrpSpPr/>
          <p:nvPr/>
        </p:nvGrpSpPr>
        <p:grpSpPr>
          <a:xfrm>
            <a:off x="7966784" y="768413"/>
            <a:ext cx="689959" cy="681037"/>
            <a:chOff x="8161812" y="1386945"/>
            <a:chExt cx="905987" cy="833437"/>
          </a:xfrm>
        </p:grpSpPr>
        <p:pic>
          <p:nvPicPr>
            <p:cNvPr id="169" name="Google Shape;169;p76"/>
            <p:cNvPicPr preferRelativeResize="0"/>
            <p:nvPr/>
          </p:nvPicPr>
          <p:blipFill rotWithShape="1">
            <a:blip r:embed="rId7">
              <a:alphaModFix/>
            </a:blip>
            <a:srcRect/>
            <a:stretch/>
          </p:blipFill>
          <p:spPr>
            <a:xfrm>
              <a:off x="8420002" y="1690283"/>
              <a:ext cx="389606" cy="389606"/>
            </a:xfrm>
            <a:prstGeom prst="rect">
              <a:avLst/>
            </a:prstGeom>
            <a:noFill/>
            <a:ln>
              <a:noFill/>
            </a:ln>
          </p:spPr>
        </p:pic>
        <p:pic>
          <p:nvPicPr>
            <p:cNvPr id="170" name="Google Shape;170;p76"/>
            <p:cNvPicPr preferRelativeResize="0"/>
            <p:nvPr/>
          </p:nvPicPr>
          <p:blipFill rotWithShape="1">
            <a:blip r:embed="rId8">
              <a:alphaModFix/>
            </a:blip>
            <a:srcRect/>
            <a:stretch/>
          </p:blipFill>
          <p:spPr>
            <a:xfrm>
              <a:off x="8161812" y="1386945"/>
              <a:ext cx="905987" cy="833437"/>
            </a:xfrm>
            <a:prstGeom prst="rect">
              <a:avLst/>
            </a:prstGeom>
            <a:noFill/>
            <a:ln>
              <a:noFill/>
            </a:ln>
          </p:spPr>
        </p:pic>
      </p:grpSp>
      <p:grpSp>
        <p:nvGrpSpPr>
          <p:cNvPr id="171" name="Google Shape;171;p76"/>
          <p:cNvGrpSpPr/>
          <p:nvPr/>
        </p:nvGrpSpPr>
        <p:grpSpPr>
          <a:xfrm>
            <a:off x="8365173" y="1487726"/>
            <a:ext cx="470659" cy="391459"/>
            <a:chOff x="8161812" y="1386945"/>
            <a:chExt cx="905987" cy="833437"/>
          </a:xfrm>
        </p:grpSpPr>
        <p:pic>
          <p:nvPicPr>
            <p:cNvPr id="172" name="Google Shape;172;p76"/>
            <p:cNvPicPr preferRelativeResize="0"/>
            <p:nvPr/>
          </p:nvPicPr>
          <p:blipFill rotWithShape="1">
            <a:blip r:embed="rId7">
              <a:alphaModFix/>
            </a:blip>
            <a:srcRect/>
            <a:stretch/>
          </p:blipFill>
          <p:spPr>
            <a:xfrm>
              <a:off x="8420002" y="1690283"/>
              <a:ext cx="389606" cy="389606"/>
            </a:xfrm>
            <a:prstGeom prst="rect">
              <a:avLst/>
            </a:prstGeom>
            <a:noFill/>
            <a:ln>
              <a:noFill/>
            </a:ln>
          </p:spPr>
        </p:pic>
        <p:pic>
          <p:nvPicPr>
            <p:cNvPr id="173" name="Google Shape;173;p76"/>
            <p:cNvPicPr preferRelativeResize="0"/>
            <p:nvPr/>
          </p:nvPicPr>
          <p:blipFill rotWithShape="1">
            <a:blip r:embed="rId8">
              <a:alphaModFix/>
            </a:blip>
            <a:srcRect/>
            <a:stretch/>
          </p:blipFill>
          <p:spPr>
            <a:xfrm>
              <a:off x="8161812" y="1386945"/>
              <a:ext cx="905987" cy="833437"/>
            </a:xfrm>
            <a:prstGeom prst="rect">
              <a:avLst/>
            </a:prstGeom>
            <a:noFill/>
            <a:ln>
              <a:noFill/>
            </a:ln>
          </p:spPr>
        </p:pic>
      </p:grpSp>
      <p:sp>
        <p:nvSpPr>
          <p:cNvPr id="174" name="Google Shape;174;p76"/>
          <p:cNvSpPr txBox="1"/>
          <p:nvPr/>
        </p:nvSpPr>
        <p:spPr>
          <a:xfrm>
            <a:off x="6248174" y="1620369"/>
            <a:ext cx="131318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Internet</a:t>
            </a:r>
            <a:endParaRPr sz="2400" b="1" i="0" u="none" strike="noStrike" cap="none">
              <a:solidFill>
                <a:schemeClr val="lt1"/>
              </a:solidFill>
              <a:latin typeface="Arial"/>
              <a:ea typeface="Arial"/>
              <a:cs typeface="Arial"/>
              <a:sym typeface="Arial"/>
            </a:endParaRPr>
          </a:p>
        </p:txBody>
      </p:sp>
      <p:sp>
        <p:nvSpPr>
          <p:cNvPr id="175" name="Google Shape;175;p76"/>
          <p:cNvSpPr/>
          <p:nvPr/>
        </p:nvSpPr>
        <p:spPr>
          <a:xfrm>
            <a:off x="4572506" y="1078751"/>
            <a:ext cx="4009275" cy="3550582"/>
          </a:xfrm>
          <a:prstGeom prst="cloud">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76" name="Google Shape;176;p76"/>
          <p:cNvPicPr preferRelativeResize="0"/>
          <p:nvPr/>
        </p:nvPicPr>
        <p:blipFill rotWithShape="1">
          <a:blip r:embed="rId9">
            <a:alphaModFix/>
          </a:blip>
          <a:srcRect/>
          <a:stretch/>
        </p:blipFill>
        <p:spPr>
          <a:xfrm>
            <a:off x="2567260" y="2854042"/>
            <a:ext cx="1455095" cy="1455095"/>
          </a:xfrm>
          <a:prstGeom prst="rect">
            <a:avLst/>
          </a:prstGeom>
          <a:noFill/>
          <a:ln>
            <a:noFill/>
          </a:ln>
        </p:spPr>
      </p:pic>
      <p:sp>
        <p:nvSpPr>
          <p:cNvPr id="177" name="Google Shape;177;p76"/>
          <p:cNvSpPr/>
          <p:nvPr/>
        </p:nvSpPr>
        <p:spPr>
          <a:xfrm rot="176436">
            <a:off x="4029556" y="3513743"/>
            <a:ext cx="1597459" cy="1165429"/>
          </a:xfrm>
          <a:custGeom>
            <a:avLst/>
            <a:gdLst/>
            <a:ahLst/>
            <a:cxnLst/>
            <a:rect l="l" t="t" r="r" b="b"/>
            <a:pathLst>
              <a:path w="2019300" h="1521635" extrusionOk="0">
                <a:moveTo>
                  <a:pt x="0" y="83360"/>
                </a:moveTo>
                <a:cubicBezTo>
                  <a:pt x="522287" y="23829"/>
                  <a:pt x="1044575" y="-35702"/>
                  <a:pt x="1362075" y="26210"/>
                </a:cubicBezTo>
                <a:cubicBezTo>
                  <a:pt x="1679575" y="88122"/>
                  <a:pt x="1795463" y="205598"/>
                  <a:pt x="1905000" y="454835"/>
                </a:cubicBezTo>
                <a:cubicBezTo>
                  <a:pt x="2014538" y="704073"/>
                  <a:pt x="2016919" y="1112854"/>
                  <a:pt x="2019300" y="1521635"/>
                </a:cubicBezTo>
              </a:path>
            </a:pathLst>
          </a:cu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78" name="Google Shape;178;p76"/>
          <p:cNvCxnSpPr/>
          <p:nvPr/>
        </p:nvCxnSpPr>
        <p:spPr>
          <a:xfrm>
            <a:off x="4367463" y="2308986"/>
            <a:ext cx="3048432" cy="1779292"/>
          </a:xfrm>
          <a:prstGeom prst="straightConnector1">
            <a:avLst/>
          </a:prstGeom>
          <a:noFill/>
          <a:ln w="38100" cap="flat" cmpd="sng">
            <a:solidFill>
              <a:srgbClr val="FF0000"/>
            </a:solidFill>
            <a:prstDash val="solid"/>
            <a:round/>
            <a:headEnd type="none" w="sm" len="sm"/>
            <a:tailEnd type="none" w="sm" len="sm"/>
          </a:ln>
        </p:spPr>
      </p:cxnSp>
      <p:cxnSp>
        <p:nvCxnSpPr>
          <p:cNvPr id="179" name="Google Shape;179;p76"/>
          <p:cNvCxnSpPr/>
          <p:nvPr/>
        </p:nvCxnSpPr>
        <p:spPr>
          <a:xfrm>
            <a:off x="4761163" y="1919213"/>
            <a:ext cx="2734962" cy="2178696"/>
          </a:xfrm>
          <a:prstGeom prst="straightConnector1">
            <a:avLst/>
          </a:prstGeom>
          <a:noFill/>
          <a:ln w="38100" cap="flat" cmpd="sng">
            <a:solidFill>
              <a:srgbClr val="FF0000"/>
            </a:solidFill>
            <a:prstDash val="solid"/>
            <a:round/>
            <a:headEnd type="none" w="sm" len="sm"/>
            <a:tailEnd type="none" w="sm" len="sm"/>
          </a:ln>
        </p:spPr>
      </p:cxnSp>
      <p:cxnSp>
        <p:nvCxnSpPr>
          <p:cNvPr id="180" name="Google Shape;180;p76"/>
          <p:cNvCxnSpPr/>
          <p:nvPr/>
        </p:nvCxnSpPr>
        <p:spPr>
          <a:xfrm>
            <a:off x="5033201" y="1413675"/>
            <a:ext cx="2524673" cy="2683023"/>
          </a:xfrm>
          <a:prstGeom prst="straightConnector1">
            <a:avLst/>
          </a:prstGeom>
          <a:noFill/>
          <a:ln w="38100" cap="flat" cmpd="sng">
            <a:solidFill>
              <a:srgbClr val="FF0000"/>
            </a:solidFill>
            <a:prstDash val="solid"/>
            <a:round/>
            <a:headEnd type="none" w="sm" len="sm"/>
            <a:tailEnd type="none" w="sm" len="sm"/>
          </a:ln>
        </p:spPr>
      </p:cxnSp>
      <p:cxnSp>
        <p:nvCxnSpPr>
          <p:cNvPr id="181" name="Google Shape;181;p76"/>
          <p:cNvCxnSpPr/>
          <p:nvPr/>
        </p:nvCxnSpPr>
        <p:spPr>
          <a:xfrm>
            <a:off x="5652751" y="1299087"/>
            <a:ext cx="1955480" cy="2797611"/>
          </a:xfrm>
          <a:prstGeom prst="straightConnector1">
            <a:avLst/>
          </a:prstGeom>
          <a:noFill/>
          <a:ln w="38100" cap="flat" cmpd="sng">
            <a:solidFill>
              <a:srgbClr val="FF0000"/>
            </a:solidFill>
            <a:prstDash val="solid"/>
            <a:round/>
            <a:headEnd type="none" w="sm" len="sm"/>
            <a:tailEnd type="none" w="sm" len="sm"/>
          </a:ln>
        </p:spPr>
      </p:cxnSp>
      <p:cxnSp>
        <p:nvCxnSpPr>
          <p:cNvPr id="182" name="Google Shape;182;p76"/>
          <p:cNvCxnSpPr/>
          <p:nvPr/>
        </p:nvCxnSpPr>
        <p:spPr>
          <a:xfrm flipH="1">
            <a:off x="7647671" y="1021130"/>
            <a:ext cx="89718" cy="3085199"/>
          </a:xfrm>
          <a:prstGeom prst="straightConnector1">
            <a:avLst/>
          </a:prstGeom>
          <a:noFill/>
          <a:ln w="38100" cap="flat" cmpd="sng">
            <a:solidFill>
              <a:srgbClr val="FF0000"/>
            </a:solidFill>
            <a:prstDash val="solid"/>
            <a:round/>
            <a:headEnd type="none" w="sm" len="sm"/>
            <a:tailEnd type="none" w="sm" len="sm"/>
          </a:ln>
        </p:spPr>
      </p:cxnSp>
      <p:cxnSp>
        <p:nvCxnSpPr>
          <p:cNvPr id="183" name="Google Shape;183;p76"/>
          <p:cNvCxnSpPr>
            <a:stCxn id="170" idx="2"/>
          </p:cNvCxnSpPr>
          <p:nvPr/>
        </p:nvCxnSpPr>
        <p:spPr>
          <a:xfrm flipH="1">
            <a:off x="7744464" y="1449450"/>
            <a:ext cx="567300" cy="2631300"/>
          </a:xfrm>
          <a:prstGeom prst="straightConnector1">
            <a:avLst/>
          </a:prstGeom>
          <a:noFill/>
          <a:ln w="38100" cap="flat" cmpd="sng">
            <a:solidFill>
              <a:srgbClr val="FF0000"/>
            </a:solidFill>
            <a:prstDash val="solid"/>
            <a:round/>
            <a:headEnd type="none" w="sm" len="sm"/>
            <a:tailEnd type="none" w="sm" len="sm"/>
          </a:ln>
        </p:spPr>
      </p:cxnSp>
      <p:cxnSp>
        <p:nvCxnSpPr>
          <p:cNvPr id="184" name="Google Shape;184;p76"/>
          <p:cNvCxnSpPr>
            <a:stCxn id="173" idx="2"/>
            <a:endCxn id="161" idx="0"/>
          </p:cNvCxnSpPr>
          <p:nvPr/>
        </p:nvCxnSpPr>
        <p:spPr>
          <a:xfrm flipH="1">
            <a:off x="7771303" y="1879185"/>
            <a:ext cx="829200" cy="2227200"/>
          </a:xfrm>
          <a:prstGeom prst="straightConnector1">
            <a:avLst/>
          </a:prstGeom>
          <a:noFill/>
          <a:ln w="38100" cap="flat" cmpd="sng">
            <a:solidFill>
              <a:srgbClr val="FF0000"/>
            </a:solidFill>
            <a:prstDash val="solid"/>
            <a:round/>
            <a:headEnd type="none" w="sm" len="sm"/>
            <a:tailEnd type="none" w="sm" len="sm"/>
          </a:ln>
        </p:spPr>
      </p:cxnSp>
      <p:cxnSp>
        <p:nvCxnSpPr>
          <p:cNvPr id="185" name="Google Shape;185;p76"/>
          <p:cNvCxnSpPr>
            <a:stCxn id="158" idx="2"/>
            <a:endCxn id="161" idx="0"/>
          </p:cNvCxnSpPr>
          <p:nvPr/>
        </p:nvCxnSpPr>
        <p:spPr>
          <a:xfrm flipH="1">
            <a:off x="7771226" y="2364516"/>
            <a:ext cx="1219200" cy="1741800"/>
          </a:xfrm>
          <a:prstGeom prst="straightConnector1">
            <a:avLst/>
          </a:prstGeom>
          <a:noFill/>
          <a:ln w="38100" cap="flat" cmpd="sng">
            <a:solidFill>
              <a:srgbClr val="FF0000"/>
            </a:solidFill>
            <a:prstDash val="solid"/>
            <a:round/>
            <a:headEnd type="none" w="sm" len="sm"/>
            <a:tailEnd type="none" w="sm" len="sm"/>
          </a:ln>
        </p:spPr>
      </p:cxnSp>
      <p:sp>
        <p:nvSpPr>
          <p:cNvPr id="186" name="Google Shape;186;p76"/>
          <p:cNvSpPr txBox="1"/>
          <p:nvPr/>
        </p:nvSpPr>
        <p:spPr>
          <a:xfrm rot="-2639701">
            <a:off x="3348109" y="1016644"/>
            <a:ext cx="126028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Brach Offices</a:t>
            </a:r>
            <a:endParaRPr sz="1400" b="0" i="0" u="none" strike="noStrike" cap="none">
              <a:solidFill>
                <a:schemeClr val="dk1"/>
              </a:solidFill>
              <a:latin typeface="Arial"/>
              <a:ea typeface="Arial"/>
              <a:cs typeface="Arial"/>
              <a:sym typeface="Arial"/>
            </a:endParaRPr>
          </a:p>
        </p:txBody>
      </p:sp>
      <p:sp>
        <p:nvSpPr>
          <p:cNvPr id="187" name="Google Shape;187;p76"/>
          <p:cNvSpPr txBox="1"/>
          <p:nvPr/>
        </p:nvSpPr>
        <p:spPr>
          <a:xfrm rot="2839710">
            <a:off x="8643176" y="1080547"/>
            <a:ext cx="10711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Employees</a:t>
            </a:r>
            <a:endParaRPr sz="1400" b="0" i="0" u="none" strike="noStrike" cap="none">
              <a:solidFill>
                <a:schemeClr val="dk1"/>
              </a:solidFill>
              <a:latin typeface="Arial"/>
              <a:ea typeface="Arial"/>
              <a:cs typeface="Arial"/>
              <a:sym typeface="Arial"/>
            </a:endParaRPr>
          </a:p>
        </p:txBody>
      </p:sp>
      <p:sp>
        <p:nvSpPr>
          <p:cNvPr id="188" name="Google Shape;188;p76"/>
          <p:cNvSpPr txBox="1"/>
          <p:nvPr/>
        </p:nvSpPr>
        <p:spPr>
          <a:xfrm>
            <a:off x="2812763" y="4135147"/>
            <a:ext cx="10502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Customers</a:t>
            </a:r>
            <a:endParaRPr sz="1400" b="0" i="0" u="none" strike="noStrike" cap="none">
              <a:solidFill>
                <a:schemeClr val="dk1"/>
              </a:solidFill>
              <a:latin typeface="Arial"/>
              <a:ea typeface="Arial"/>
              <a:cs typeface="Arial"/>
              <a:sym typeface="Arial"/>
            </a:endParaRPr>
          </a:p>
        </p:txBody>
      </p:sp>
      <p:sp>
        <p:nvSpPr>
          <p:cNvPr id="189" name="Google Shape;189;p76"/>
          <p:cNvSpPr/>
          <p:nvPr/>
        </p:nvSpPr>
        <p:spPr>
          <a:xfrm rot="-1945372">
            <a:off x="6022883" y="4427474"/>
            <a:ext cx="1035273" cy="212712"/>
          </a:xfrm>
          <a:custGeom>
            <a:avLst/>
            <a:gdLst/>
            <a:ahLst/>
            <a:cxnLst/>
            <a:rect l="l" t="t" r="r" b="b"/>
            <a:pathLst>
              <a:path w="3714750" h="410635" extrusionOk="0">
                <a:moveTo>
                  <a:pt x="3714750" y="315385"/>
                </a:moveTo>
                <a:cubicBezTo>
                  <a:pt x="3114675" y="150285"/>
                  <a:pt x="2514600" y="-14815"/>
                  <a:pt x="1895475" y="1060"/>
                </a:cubicBezTo>
                <a:cubicBezTo>
                  <a:pt x="1276350" y="16935"/>
                  <a:pt x="638175" y="213785"/>
                  <a:pt x="0" y="410635"/>
                </a:cubicBezTo>
              </a:path>
            </a:pathLst>
          </a:cu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76"/>
          <p:cNvSpPr txBox="1"/>
          <p:nvPr/>
        </p:nvSpPr>
        <p:spPr>
          <a:xfrm>
            <a:off x="6270644" y="1760687"/>
            <a:ext cx="131318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Internet</a:t>
            </a:r>
            <a:endParaRPr sz="2400" b="1" i="0" u="none" strike="noStrike" cap="none">
              <a:solidFill>
                <a:schemeClr val="dk1"/>
              </a:solidFill>
              <a:latin typeface="Arial"/>
              <a:ea typeface="Arial"/>
              <a:cs typeface="Arial"/>
              <a:sym typeface="Arial"/>
            </a:endParaRPr>
          </a:p>
        </p:txBody>
      </p:sp>
      <p:sp>
        <p:nvSpPr>
          <p:cNvPr id="191" name="Google Shape;191;p76"/>
          <p:cNvSpPr txBox="1"/>
          <p:nvPr/>
        </p:nvSpPr>
        <p:spPr>
          <a:xfrm>
            <a:off x="6669580" y="5750130"/>
            <a:ext cx="64199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HQ</a:t>
            </a:r>
            <a:endParaRPr sz="2400" b="1"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par>
                                <p:cTn id="14" presetID="10" presetClass="entr" presetSubtype="0" fill="hold" nodeType="withEffect">
                                  <p:stCondLst>
                                    <p:cond delay="0"/>
                                  </p:stCondLst>
                                  <p:childTnLst>
                                    <p:set>
                                      <p:cBhvr>
                                        <p:cTn id="15" dur="1" fill="hold">
                                          <p:stCondLst>
                                            <p:cond delay="0"/>
                                          </p:stCondLst>
                                        </p:cTn>
                                        <p:tgtEl>
                                          <p:spTgt spid="164"/>
                                        </p:tgtEl>
                                        <p:attrNameLst>
                                          <p:attrName>style.visibility</p:attrName>
                                        </p:attrNameLst>
                                      </p:cBhvr>
                                      <p:to>
                                        <p:strVal val="visible"/>
                                      </p:to>
                                    </p:set>
                                    <p:animEffect transition="in" filter="fade">
                                      <p:cBhvr>
                                        <p:cTn id="16" dur="500"/>
                                        <p:tgtEl>
                                          <p:spTgt spid="164"/>
                                        </p:tgtEl>
                                      </p:cBhvr>
                                    </p:animEffect>
                                  </p:childTnLst>
                                </p:cTn>
                              </p:par>
                              <p:par>
                                <p:cTn id="17" presetID="10" presetClass="entr" presetSubtype="0"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Effect transition="in" filter="fade">
                                      <p:cBhvr>
                                        <p:cTn id="19" dur="500"/>
                                        <p:tgtEl>
                                          <p:spTgt spid="154"/>
                                        </p:tgtEl>
                                      </p:cBhvr>
                                    </p:animEffect>
                                  </p:childTnLst>
                                </p:cTn>
                              </p:par>
                              <p:par>
                                <p:cTn id="20" presetID="10" presetClass="entr" presetSubtype="0" fill="hold" nodeType="withEffect">
                                  <p:stCondLst>
                                    <p:cond delay="0"/>
                                  </p:stCondLst>
                                  <p:childTnLst>
                                    <p:set>
                                      <p:cBhvr>
                                        <p:cTn id="21" dur="1" fill="hold">
                                          <p:stCondLst>
                                            <p:cond delay="0"/>
                                          </p:stCondLst>
                                        </p:cTn>
                                        <p:tgtEl>
                                          <p:spTgt spid="163"/>
                                        </p:tgtEl>
                                        <p:attrNameLst>
                                          <p:attrName>style.visibility</p:attrName>
                                        </p:attrNameLst>
                                      </p:cBhvr>
                                      <p:to>
                                        <p:strVal val="visible"/>
                                      </p:to>
                                    </p:set>
                                    <p:animEffect transition="in" filter="fade">
                                      <p:cBhvr>
                                        <p:cTn id="22" dur="500"/>
                                        <p:tgtEl>
                                          <p:spTgt spid="163"/>
                                        </p:tgtEl>
                                      </p:cBhvr>
                                    </p:animEffect>
                                  </p:childTnLst>
                                </p:cTn>
                              </p:par>
                              <p:par>
                                <p:cTn id="23" presetID="10" presetClass="entr" presetSubtype="0" fill="hold" nodeType="with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fade">
                                      <p:cBhvr>
                                        <p:cTn id="25" dur="500"/>
                                        <p:tgtEl>
                                          <p:spTgt spid="1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7"/>
                                        </p:tgtEl>
                                        <p:attrNameLst>
                                          <p:attrName>style.visibility</p:attrName>
                                        </p:attrNameLst>
                                      </p:cBhvr>
                                      <p:to>
                                        <p:strVal val="visible"/>
                                      </p:to>
                                    </p:set>
                                    <p:animEffect transition="in" filter="fade">
                                      <p:cBhvr>
                                        <p:cTn id="30" dur="500"/>
                                        <p:tgtEl>
                                          <p:spTgt spid="187"/>
                                        </p:tgtEl>
                                      </p:cBhvr>
                                    </p:animEffect>
                                  </p:childTnLst>
                                </p:cTn>
                              </p:par>
                              <p:par>
                                <p:cTn id="31" presetID="10" presetClass="entr" presetSubtype="0"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animEffect transition="in" filter="fade">
                                      <p:cBhvr>
                                        <p:cTn id="33" dur="500"/>
                                        <p:tgtEl>
                                          <p:spTgt spid="156"/>
                                        </p:tgtEl>
                                      </p:cBhvr>
                                    </p:animEffect>
                                  </p:childTnLst>
                                </p:cTn>
                              </p:par>
                              <p:par>
                                <p:cTn id="34" presetID="10" presetClass="entr" presetSubtype="0" fill="hold" nodeType="withEffect">
                                  <p:stCondLst>
                                    <p:cond delay="0"/>
                                  </p:stCondLst>
                                  <p:childTnLst>
                                    <p:set>
                                      <p:cBhvr>
                                        <p:cTn id="35" dur="1" fill="hold">
                                          <p:stCondLst>
                                            <p:cond delay="0"/>
                                          </p:stCondLst>
                                        </p:cTn>
                                        <p:tgtEl>
                                          <p:spTgt spid="171"/>
                                        </p:tgtEl>
                                        <p:attrNameLst>
                                          <p:attrName>style.visibility</p:attrName>
                                        </p:attrNameLst>
                                      </p:cBhvr>
                                      <p:to>
                                        <p:strVal val="visible"/>
                                      </p:to>
                                    </p:set>
                                    <p:animEffect transition="in" filter="fade">
                                      <p:cBhvr>
                                        <p:cTn id="36" dur="500"/>
                                        <p:tgtEl>
                                          <p:spTgt spid="171"/>
                                        </p:tgtEl>
                                      </p:cBhvr>
                                    </p:animEffect>
                                  </p:childTnLst>
                                </p:cTn>
                              </p:par>
                              <p:par>
                                <p:cTn id="37" presetID="10" presetClass="entr" presetSubtype="0" fill="hold" nodeType="withEffect">
                                  <p:stCondLst>
                                    <p:cond delay="0"/>
                                  </p:stCondLst>
                                  <p:childTnLst>
                                    <p:set>
                                      <p:cBhvr>
                                        <p:cTn id="38" dur="1" fill="hold">
                                          <p:stCondLst>
                                            <p:cond delay="0"/>
                                          </p:stCondLst>
                                        </p:cTn>
                                        <p:tgtEl>
                                          <p:spTgt spid="165"/>
                                        </p:tgtEl>
                                        <p:attrNameLst>
                                          <p:attrName>style.visibility</p:attrName>
                                        </p:attrNameLst>
                                      </p:cBhvr>
                                      <p:to>
                                        <p:strVal val="visible"/>
                                      </p:to>
                                    </p:set>
                                    <p:animEffect transition="in" filter="fade">
                                      <p:cBhvr>
                                        <p:cTn id="39" dur="500"/>
                                        <p:tgtEl>
                                          <p:spTgt spid="165"/>
                                        </p:tgtEl>
                                      </p:cBhvr>
                                    </p:animEffect>
                                  </p:childTnLst>
                                </p:cTn>
                              </p:par>
                              <p:par>
                                <p:cTn id="40" presetID="10" presetClass="entr" presetSubtype="0" fill="hold" nodeType="withEffect">
                                  <p:stCondLst>
                                    <p:cond delay="0"/>
                                  </p:stCondLst>
                                  <p:childTnLst>
                                    <p:set>
                                      <p:cBhvr>
                                        <p:cTn id="41" dur="1" fill="hold">
                                          <p:stCondLst>
                                            <p:cond delay="0"/>
                                          </p:stCondLst>
                                        </p:cTn>
                                        <p:tgtEl>
                                          <p:spTgt spid="168"/>
                                        </p:tgtEl>
                                        <p:attrNameLst>
                                          <p:attrName>style.visibility</p:attrName>
                                        </p:attrNameLst>
                                      </p:cBhvr>
                                      <p:to>
                                        <p:strVal val="visible"/>
                                      </p:to>
                                    </p:set>
                                    <p:animEffect transition="in" filter="fade">
                                      <p:cBhvr>
                                        <p:cTn id="42" dur="500"/>
                                        <p:tgtEl>
                                          <p:spTgt spid="16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animEffect transition="in" filter="fade">
                                      <p:cBhvr>
                                        <p:cTn id="47" dur="500"/>
                                        <p:tgtEl>
                                          <p:spTgt spid="1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fade">
                                      <p:cBhvr>
                                        <p:cTn id="52" dur="500"/>
                                        <p:tgtEl>
                                          <p:spTgt spid="178"/>
                                        </p:tgtEl>
                                      </p:cBhvr>
                                    </p:animEffect>
                                  </p:childTnLst>
                                </p:cTn>
                              </p:par>
                              <p:par>
                                <p:cTn id="53" presetID="10" presetClass="entr" presetSubtype="0" fill="hold" nodeType="withEffect">
                                  <p:stCondLst>
                                    <p:cond delay="0"/>
                                  </p:stCondLst>
                                  <p:childTnLst>
                                    <p:set>
                                      <p:cBhvr>
                                        <p:cTn id="54" dur="1" fill="hold">
                                          <p:stCondLst>
                                            <p:cond delay="0"/>
                                          </p:stCondLst>
                                        </p:cTn>
                                        <p:tgtEl>
                                          <p:spTgt spid="179"/>
                                        </p:tgtEl>
                                        <p:attrNameLst>
                                          <p:attrName>style.visibility</p:attrName>
                                        </p:attrNameLst>
                                      </p:cBhvr>
                                      <p:to>
                                        <p:strVal val="visible"/>
                                      </p:to>
                                    </p:set>
                                    <p:animEffect transition="in" filter="fade">
                                      <p:cBhvr>
                                        <p:cTn id="55" dur="500"/>
                                        <p:tgtEl>
                                          <p:spTgt spid="179"/>
                                        </p:tgtEl>
                                      </p:cBhvr>
                                    </p:animEffect>
                                  </p:childTnLst>
                                </p:cTn>
                              </p:par>
                              <p:par>
                                <p:cTn id="56" presetID="10" presetClass="entr" presetSubtype="0" fill="hold" nodeType="withEffect">
                                  <p:stCondLst>
                                    <p:cond delay="0"/>
                                  </p:stCondLst>
                                  <p:childTnLst>
                                    <p:set>
                                      <p:cBhvr>
                                        <p:cTn id="57" dur="1" fill="hold">
                                          <p:stCondLst>
                                            <p:cond delay="0"/>
                                          </p:stCondLst>
                                        </p:cTn>
                                        <p:tgtEl>
                                          <p:spTgt spid="180"/>
                                        </p:tgtEl>
                                        <p:attrNameLst>
                                          <p:attrName>style.visibility</p:attrName>
                                        </p:attrNameLst>
                                      </p:cBhvr>
                                      <p:to>
                                        <p:strVal val="visible"/>
                                      </p:to>
                                    </p:set>
                                    <p:animEffect transition="in" filter="fade">
                                      <p:cBhvr>
                                        <p:cTn id="58" dur="500"/>
                                        <p:tgtEl>
                                          <p:spTgt spid="180"/>
                                        </p:tgtEl>
                                      </p:cBhvr>
                                    </p:animEffect>
                                  </p:childTnLst>
                                </p:cTn>
                              </p:par>
                              <p:par>
                                <p:cTn id="59" presetID="10" presetClass="entr" presetSubtype="0" fill="hold" nodeType="withEffect">
                                  <p:stCondLst>
                                    <p:cond delay="0"/>
                                  </p:stCondLst>
                                  <p:childTnLst>
                                    <p:set>
                                      <p:cBhvr>
                                        <p:cTn id="60" dur="1" fill="hold">
                                          <p:stCondLst>
                                            <p:cond delay="0"/>
                                          </p:stCondLst>
                                        </p:cTn>
                                        <p:tgtEl>
                                          <p:spTgt spid="181"/>
                                        </p:tgtEl>
                                        <p:attrNameLst>
                                          <p:attrName>style.visibility</p:attrName>
                                        </p:attrNameLst>
                                      </p:cBhvr>
                                      <p:to>
                                        <p:strVal val="visible"/>
                                      </p:to>
                                    </p:set>
                                    <p:animEffect transition="in" filter="fade">
                                      <p:cBhvr>
                                        <p:cTn id="61" dur="500"/>
                                        <p:tgtEl>
                                          <p:spTgt spid="181"/>
                                        </p:tgtEl>
                                      </p:cBhvr>
                                    </p:animEffect>
                                  </p:childTnLst>
                                </p:cTn>
                              </p:par>
                              <p:par>
                                <p:cTn id="62" presetID="10" presetClass="entr" presetSubtype="0" fill="hold" nodeType="withEffect">
                                  <p:stCondLst>
                                    <p:cond delay="0"/>
                                  </p:stCondLst>
                                  <p:childTnLst>
                                    <p:set>
                                      <p:cBhvr>
                                        <p:cTn id="63" dur="1" fill="hold">
                                          <p:stCondLst>
                                            <p:cond delay="0"/>
                                          </p:stCondLst>
                                        </p:cTn>
                                        <p:tgtEl>
                                          <p:spTgt spid="185"/>
                                        </p:tgtEl>
                                        <p:attrNameLst>
                                          <p:attrName>style.visibility</p:attrName>
                                        </p:attrNameLst>
                                      </p:cBhvr>
                                      <p:to>
                                        <p:strVal val="visible"/>
                                      </p:to>
                                    </p:set>
                                    <p:animEffect transition="in" filter="fade">
                                      <p:cBhvr>
                                        <p:cTn id="64" dur="500"/>
                                        <p:tgtEl>
                                          <p:spTgt spid="185"/>
                                        </p:tgtEl>
                                      </p:cBhvr>
                                    </p:animEffect>
                                  </p:childTnLst>
                                </p:cTn>
                              </p:par>
                              <p:par>
                                <p:cTn id="65" presetID="10" presetClass="entr" presetSubtype="0" fill="hold" nodeType="withEffect">
                                  <p:stCondLst>
                                    <p:cond delay="0"/>
                                  </p:stCondLst>
                                  <p:childTnLst>
                                    <p:set>
                                      <p:cBhvr>
                                        <p:cTn id="66" dur="1" fill="hold">
                                          <p:stCondLst>
                                            <p:cond delay="0"/>
                                          </p:stCondLst>
                                        </p:cTn>
                                        <p:tgtEl>
                                          <p:spTgt spid="184"/>
                                        </p:tgtEl>
                                        <p:attrNameLst>
                                          <p:attrName>style.visibility</p:attrName>
                                        </p:attrNameLst>
                                      </p:cBhvr>
                                      <p:to>
                                        <p:strVal val="visible"/>
                                      </p:to>
                                    </p:set>
                                    <p:animEffect transition="in" filter="fade">
                                      <p:cBhvr>
                                        <p:cTn id="67" dur="500"/>
                                        <p:tgtEl>
                                          <p:spTgt spid="184"/>
                                        </p:tgtEl>
                                      </p:cBhvr>
                                    </p:animEffect>
                                  </p:childTnLst>
                                </p:cTn>
                              </p:par>
                              <p:par>
                                <p:cTn id="68" presetID="10" presetClass="entr" presetSubtype="0" fill="hold" nodeType="withEffect">
                                  <p:stCondLst>
                                    <p:cond delay="0"/>
                                  </p:stCondLst>
                                  <p:childTnLst>
                                    <p:set>
                                      <p:cBhvr>
                                        <p:cTn id="69" dur="1" fill="hold">
                                          <p:stCondLst>
                                            <p:cond delay="0"/>
                                          </p:stCondLst>
                                        </p:cTn>
                                        <p:tgtEl>
                                          <p:spTgt spid="183"/>
                                        </p:tgtEl>
                                        <p:attrNameLst>
                                          <p:attrName>style.visibility</p:attrName>
                                        </p:attrNameLst>
                                      </p:cBhvr>
                                      <p:to>
                                        <p:strVal val="visible"/>
                                      </p:to>
                                    </p:set>
                                    <p:animEffect transition="in" filter="fade">
                                      <p:cBhvr>
                                        <p:cTn id="70" dur="500"/>
                                        <p:tgtEl>
                                          <p:spTgt spid="183"/>
                                        </p:tgtEl>
                                      </p:cBhvr>
                                    </p:animEffect>
                                  </p:childTnLst>
                                </p:cTn>
                              </p:par>
                              <p:par>
                                <p:cTn id="71" presetID="10" presetClass="entr" presetSubtype="0" fill="hold" nodeType="withEffect">
                                  <p:stCondLst>
                                    <p:cond delay="0"/>
                                  </p:stCondLst>
                                  <p:childTnLst>
                                    <p:set>
                                      <p:cBhvr>
                                        <p:cTn id="72" dur="1" fill="hold">
                                          <p:stCondLst>
                                            <p:cond delay="0"/>
                                          </p:stCondLst>
                                        </p:cTn>
                                        <p:tgtEl>
                                          <p:spTgt spid="182"/>
                                        </p:tgtEl>
                                        <p:attrNameLst>
                                          <p:attrName>style.visibility</p:attrName>
                                        </p:attrNameLst>
                                      </p:cBhvr>
                                      <p:to>
                                        <p:strVal val="visible"/>
                                      </p:to>
                                    </p:set>
                                    <p:animEffect transition="in" filter="fade">
                                      <p:cBhvr>
                                        <p:cTn id="73" dur="500"/>
                                        <p:tgtEl>
                                          <p:spTgt spid="18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89"/>
                                        </p:tgtEl>
                                        <p:attrNameLst>
                                          <p:attrName>style.visibility</p:attrName>
                                        </p:attrNameLst>
                                      </p:cBhvr>
                                      <p:to>
                                        <p:strVal val="visible"/>
                                      </p:to>
                                    </p:set>
                                    <p:animEffect transition="in" filter="fade">
                                      <p:cBhvr>
                                        <p:cTn id="78" dur="500"/>
                                        <p:tgtEl>
                                          <p:spTgt spid="18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88"/>
                                        </p:tgtEl>
                                        <p:attrNameLst>
                                          <p:attrName>style.visibility</p:attrName>
                                        </p:attrNameLst>
                                      </p:cBhvr>
                                      <p:to>
                                        <p:strVal val="visible"/>
                                      </p:to>
                                    </p:set>
                                    <p:animEffect transition="in" filter="fade">
                                      <p:cBhvr>
                                        <p:cTn id="83" dur="500"/>
                                        <p:tgtEl>
                                          <p:spTgt spid="188"/>
                                        </p:tgtEl>
                                      </p:cBhvr>
                                    </p:animEffect>
                                  </p:childTnLst>
                                </p:cTn>
                              </p:par>
                              <p:par>
                                <p:cTn id="84" presetID="10" presetClass="entr" presetSubtype="0" fill="hold" nodeType="withEffect">
                                  <p:stCondLst>
                                    <p:cond delay="0"/>
                                  </p:stCondLst>
                                  <p:childTnLst>
                                    <p:set>
                                      <p:cBhvr>
                                        <p:cTn id="85" dur="1" fill="hold">
                                          <p:stCondLst>
                                            <p:cond delay="0"/>
                                          </p:stCondLst>
                                        </p:cTn>
                                        <p:tgtEl>
                                          <p:spTgt spid="176"/>
                                        </p:tgtEl>
                                        <p:attrNameLst>
                                          <p:attrName>style.visibility</p:attrName>
                                        </p:attrNameLst>
                                      </p:cBhvr>
                                      <p:to>
                                        <p:strVal val="visible"/>
                                      </p:to>
                                    </p:set>
                                    <p:animEffect transition="in" filter="fade">
                                      <p:cBhvr>
                                        <p:cTn id="86" dur="500"/>
                                        <p:tgtEl>
                                          <p:spTgt spid="176"/>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177"/>
                                        </p:tgtEl>
                                        <p:attrNameLst>
                                          <p:attrName>style.visibility</p:attrName>
                                        </p:attrNameLst>
                                      </p:cBhvr>
                                      <p:to>
                                        <p:strVal val="visible"/>
                                      </p:to>
                                    </p:set>
                                    <p:animEffect transition="in" filter="fade">
                                      <p:cBhvr>
                                        <p:cTn id="90"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96"/>
        <p:cNvGrpSpPr/>
        <p:nvPr/>
      </p:nvGrpSpPr>
      <p:grpSpPr>
        <a:xfrm>
          <a:off x="0" y="0"/>
          <a:ext cx="0" cy="0"/>
          <a:chOff x="0" y="0"/>
          <a:chExt cx="0" cy="0"/>
        </a:xfrm>
      </p:grpSpPr>
      <p:pic>
        <p:nvPicPr>
          <p:cNvPr id="197" name="Google Shape;197;p77" descr="Maps of the World"/>
          <p:cNvPicPr preferRelativeResize="0"/>
          <p:nvPr/>
        </p:nvPicPr>
        <p:blipFill rotWithShape="1">
          <a:blip r:embed="rId3">
            <a:alphaModFix/>
          </a:blip>
          <a:srcRect l="3956" b="15270"/>
          <a:stretch/>
        </p:blipFill>
        <p:spPr>
          <a:xfrm>
            <a:off x="2190750" y="949246"/>
            <a:ext cx="9867440" cy="5203904"/>
          </a:xfrm>
          <a:prstGeom prst="roundRect">
            <a:avLst>
              <a:gd name="adj" fmla="val 6581"/>
            </a:avLst>
          </a:prstGeom>
          <a:solidFill>
            <a:srgbClr val="ECECEC"/>
          </a:solidFill>
          <a:ln>
            <a:noFill/>
          </a:ln>
        </p:spPr>
      </p:pic>
      <p:pic>
        <p:nvPicPr>
          <p:cNvPr id="198" name="Google Shape;198;p77"/>
          <p:cNvPicPr preferRelativeResize="0"/>
          <p:nvPr/>
        </p:nvPicPr>
        <p:blipFill rotWithShape="1">
          <a:blip r:embed="rId4">
            <a:alphaModFix/>
          </a:blip>
          <a:srcRect/>
          <a:stretch/>
        </p:blipFill>
        <p:spPr>
          <a:xfrm>
            <a:off x="3120849" y="2507529"/>
            <a:ext cx="452237" cy="452237"/>
          </a:xfrm>
          <a:prstGeom prst="rect">
            <a:avLst/>
          </a:prstGeom>
          <a:noFill/>
          <a:ln>
            <a:noFill/>
          </a:ln>
        </p:spPr>
      </p:pic>
      <p:pic>
        <p:nvPicPr>
          <p:cNvPr id="199" name="Google Shape;199;p77"/>
          <p:cNvPicPr preferRelativeResize="0"/>
          <p:nvPr/>
        </p:nvPicPr>
        <p:blipFill rotWithShape="1">
          <a:blip r:embed="rId5">
            <a:alphaModFix/>
          </a:blip>
          <a:srcRect/>
          <a:stretch/>
        </p:blipFill>
        <p:spPr>
          <a:xfrm>
            <a:off x="7465244" y="4769963"/>
            <a:ext cx="243132" cy="243132"/>
          </a:xfrm>
          <a:prstGeom prst="rect">
            <a:avLst/>
          </a:prstGeom>
          <a:noFill/>
          <a:ln>
            <a:noFill/>
          </a:ln>
        </p:spPr>
      </p:pic>
      <p:pic>
        <p:nvPicPr>
          <p:cNvPr id="200" name="Google Shape;200;p77"/>
          <p:cNvPicPr preferRelativeResize="0"/>
          <p:nvPr/>
        </p:nvPicPr>
        <p:blipFill rotWithShape="1">
          <a:blip r:embed="rId5">
            <a:alphaModFix/>
          </a:blip>
          <a:srcRect/>
          <a:stretch/>
        </p:blipFill>
        <p:spPr>
          <a:xfrm>
            <a:off x="7938156" y="3640317"/>
            <a:ext cx="243132" cy="243132"/>
          </a:xfrm>
          <a:prstGeom prst="rect">
            <a:avLst/>
          </a:prstGeom>
          <a:noFill/>
          <a:ln>
            <a:noFill/>
          </a:ln>
        </p:spPr>
      </p:pic>
      <p:pic>
        <p:nvPicPr>
          <p:cNvPr id="201" name="Google Shape;201;p77"/>
          <p:cNvPicPr preferRelativeResize="0"/>
          <p:nvPr/>
        </p:nvPicPr>
        <p:blipFill rotWithShape="1">
          <a:blip r:embed="rId5">
            <a:alphaModFix/>
          </a:blip>
          <a:srcRect/>
          <a:stretch/>
        </p:blipFill>
        <p:spPr>
          <a:xfrm>
            <a:off x="6571269" y="2959766"/>
            <a:ext cx="243132" cy="243132"/>
          </a:xfrm>
          <a:prstGeom prst="rect">
            <a:avLst/>
          </a:prstGeom>
          <a:noFill/>
          <a:ln>
            <a:noFill/>
          </a:ln>
        </p:spPr>
      </p:pic>
      <p:pic>
        <p:nvPicPr>
          <p:cNvPr id="202" name="Google Shape;202;p77"/>
          <p:cNvPicPr preferRelativeResize="0"/>
          <p:nvPr/>
        </p:nvPicPr>
        <p:blipFill rotWithShape="1">
          <a:blip r:embed="rId5">
            <a:alphaModFix/>
          </a:blip>
          <a:srcRect/>
          <a:stretch/>
        </p:blipFill>
        <p:spPr>
          <a:xfrm>
            <a:off x="5468333" y="4262487"/>
            <a:ext cx="243132" cy="243132"/>
          </a:xfrm>
          <a:prstGeom prst="rect">
            <a:avLst/>
          </a:prstGeom>
          <a:noFill/>
          <a:ln>
            <a:noFill/>
          </a:ln>
        </p:spPr>
      </p:pic>
      <p:pic>
        <p:nvPicPr>
          <p:cNvPr id="203" name="Google Shape;203;p77"/>
          <p:cNvPicPr preferRelativeResize="0"/>
          <p:nvPr/>
        </p:nvPicPr>
        <p:blipFill rotWithShape="1">
          <a:blip r:embed="rId5">
            <a:alphaModFix/>
          </a:blip>
          <a:srcRect/>
          <a:stretch/>
        </p:blipFill>
        <p:spPr>
          <a:xfrm>
            <a:off x="4821321" y="3551198"/>
            <a:ext cx="243132" cy="243132"/>
          </a:xfrm>
          <a:prstGeom prst="rect">
            <a:avLst/>
          </a:prstGeom>
          <a:noFill/>
          <a:ln>
            <a:noFill/>
          </a:ln>
        </p:spPr>
      </p:pic>
      <p:pic>
        <p:nvPicPr>
          <p:cNvPr id="204" name="Google Shape;204;p77"/>
          <p:cNvPicPr preferRelativeResize="0"/>
          <p:nvPr/>
        </p:nvPicPr>
        <p:blipFill rotWithShape="1">
          <a:blip r:embed="rId5">
            <a:alphaModFix/>
          </a:blip>
          <a:srcRect/>
          <a:stretch/>
        </p:blipFill>
        <p:spPr>
          <a:xfrm>
            <a:off x="4381619" y="2502998"/>
            <a:ext cx="243132" cy="243132"/>
          </a:xfrm>
          <a:prstGeom prst="rect">
            <a:avLst/>
          </a:prstGeom>
          <a:noFill/>
          <a:ln>
            <a:noFill/>
          </a:ln>
        </p:spPr>
      </p:pic>
      <p:pic>
        <p:nvPicPr>
          <p:cNvPr id="205" name="Google Shape;205;p77"/>
          <p:cNvPicPr preferRelativeResize="0"/>
          <p:nvPr/>
        </p:nvPicPr>
        <p:blipFill rotWithShape="1">
          <a:blip r:embed="rId5">
            <a:alphaModFix/>
          </a:blip>
          <a:srcRect/>
          <a:stretch/>
        </p:blipFill>
        <p:spPr>
          <a:xfrm>
            <a:off x="3836435" y="2165204"/>
            <a:ext cx="243132" cy="243132"/>
          </a:xfrm>
          <a:prstGeom prst="rect">
            <a:avLst/>
          </a:prstGeom>
          <a:noFill/>
          <a:ln>
            <a:noFill/>
          </a:ln>
        </p:spPr>
      </p:pic>
      <p:pic>
        <p:nvPicPr>
          <p:cNvPr id="206" name="Google Shape;206;p77"/>
          <p:cNvPicPr preferRelativeResize="0"/>
          <p:nvPr/>
        </p:nvPicPr>
        <p:blipFill rotWithShape="1">
          <a:blip r:embed="rId5">
            <a:alphaModFix/>
          </a:blip>
          <a:srcRect/>
          <a:stretch/>
        </p:blipFill>
        <p:spPr>
          <a:xfrm>
            <a:off x="8334592" y="2634086"/>
            <a:ext cx="243132" cy="243132"/>
          </a:xfrm>
          <a:prstGeom prst="rect">
            <a:avLst/>
          </a:prstGeom>
          <a:noFill/>
          <a:ln>
            <a:noFill/>
          </a:ln>
        </p:spPr>
      </p:pic>
      <p:pic>
        <p:nvPicPr>
          <p:cNvPr id="207" name="Google Shape;207;p77"/>
          <p:cNvPicPr preferRelativeResize="0"/>
          <p:nvPr/>
        </p:nvPicPr>
        <p:blipFill rotWithShape="1">
          <a:blip r:embed="rId5">
            <a:alphaModFix/>
          </a:blip>
          <a:srcRect/>
          <a:stretch/>
        </p:blipFill>
        <p:spPr>
          <a:xfrm>
            <a:off x="7465244" y="2165204"/>
            <a:ext cx="243132" cy="243132"/>
          </a:xfrm>
          <a:prstGeom prst="rect">
            <a:avLst/>
          </a:prstGeom>
          <a:noFill/>
          <a:ln>
            <a:noFill/>
          </a:ln>
        </p:spPr>
      </p:pic>
      <p:pic>
        <p:nvPicPr>
          <p:cNvPr id="208" name="Google Shape;208;p77"/>
          <p:cNvPicPr preferRelativeResize="0"/>
          <p:nvPr/>
        </p:nvPicPr>
        <p:blipFill rotWithShape="1">
          <a:blip r:embed="rId5">
            <a:alphaModFix/>
          </a:blip>
          <a:srcRect/>
          <a:stretch/>
        </p:blipFill>
        <p:spPr>
          <a:xfrm>
            <a:off x="9012286" y="2959766"/>
            <a:ext cx="243132" cy="243132"/>
          </a:xfrm>
          <a:prstGeom prst="rect">
            <a:avLst/>
          </a:prstGeom>
          <a:noFill/>
          <a:ln>
            <a:noFill/>
          </a:ln>
        </p:spPr>
      </p:pic>
      <p:pic>
        <p:nvPicPr>
          <p:cNvPr id="209" name="Google Shape;209;p77"/>
          <p:cNvPicPr preferRelativeResize="0"/>
          <p:nvPr/>
        </p:nvPicPr>
        <p:blipFill rotWithShape="1">
          <a:blip r:embed="rId5">
            <a:alphaModFix/>
          </a:blip>
          <a:srcRect/>
          <a:stretch/>
        </p:blipFill>
        <p:spPr>
          <a:xfrm>
            <a:off x="9730687" y="2273794"/>
            <a:ext cx="243132" cy="243132"/>
          </a:xfrm>
          <a:prstGeom prst="rect">
            <a:avLst/>
          </a:prstGeom>
          <a:noFill/>
          <a:ln>
            <a:noFill/>
          </a:ln>
        </p:spPr>
      </p:pic>
      <p:pic>
        <p:nvPicPr>
          <p:cNvPr id="210" name="Google Shape;210;p77"/>
          <p:cNvPicPr preferRelativeResize="0"/>
          <p:nvPr/>
        </p:nvPicPr>
        <p:blipFill rotWithShape="1">
          <a:blip r:embed="rId5">
            <a:alphaModFix/>
          </a:blip>
          <a:srcRect/>
          <a:stretch/>
        </p:blipFill>
        <p:spPr>
          <a:xfrm>
            <a:off x="8890720" y="1711374"/>
            <a:ext cx="243132" cy="243132"/>
          </a:xfrm>
          <a:prstGeom prst="rect">
            <a:avLst/>
          </a:prstGeom>
          <a:noFill/>
          <a:ln>
            <a:noFill/>
          </a:ln>
        </p:spPr>
      </p:pic>
      <p:pic>
        <p:nvPicPr>
          <p:cNvPr id="211" name="Google Shape;211;p77"/>
          <p:cNvPicPr preferRelativeResize="0"/>
          <p:nvPr/>
        </p:nvPicPr>
        <p:blipFill rotWithShape="1">
          <a:blip r:embed="rId5">
            <a:alphaModFix/>
          </a:blip>
          <a:srcRect/>
          <a:stretch/>
        </p:blipFill>
        <p:spPr>
          <a:xfrm>
            <a:off x="9730687" y="3202898"/>
            <a:ext cx="243132" cy="243132"/>
          </a:xfrm>
          <a:prstGeom prst="rect">
            <a:avLst/>
          </a:prstGeom>
          <a:noFill/>
          <a:ln>
            <a:noFill/>
          </a:ln>
        </p:spPr>
      </p:pic>
      <p:cxnSp>
        <p:nvCxnSpPr>
          <p:cNvPr id="212" name="Google Shape;212;p77"/>
          <p:cNvCxnSpPr>
            <a:endCxn id="198" idx="0"/>
          </p:cNvCxnSpPr>
          <p:nvPr/>
        </p:nvCxnSpPr>
        <p:spPr>
          <a:xfrm flipH="1">
            <a:off x="3346968" y="2286729"/>
            <a:ext cx="489600" cy="220800"/>
          </a:xfrm>
          <a:prstGeom prst="straightConnector1">
            <a:avLst/>
          </a:prstGeom>
          <a:noFill/>
          <a:ln w="57150" cap="flat" cmpd="sng">
            <a:solidFill>
              <a:srgbClr val="FFFF00"/>
            </a:solidFill>
            <a:prstDash val="solid"/>
            <a:round/>
            <a:headEnd type="none" w="sm" len="sm"/>
            <a:tailEnd type="triangle" w="med" len="med"/>
          </a:ln>
        </p:spPr>
      </p:cxnSp>
      <p:cxnSp>
        <p:nvCxnSpPr>
          <p:cNvPr id="213" name="Google Shape;213;p77"/>
          <p:cNvCxnSpPr>
            <a:endCxn id="198" idx="3"/>
          </p:cNvCxnSpPr>
          <p:nvPr/>
        </p:nvCxnSpPr>
        <p:spPr>
          <a:xfrm flipH="1">
            <a:off x="3573086" y="2656548"/>
            <a:ext cx="828000" cy="77100"/>
          </a:xfrm>
          <a:prstGeom prst="straightConnector1">
            <a:avLst/>
          </a:prstGeom>
          <a:noFill/>
          <a:ln w="57150" cap="flat" cmpd="sng">
            <a:solidFill>
              <a:srgbClr val="FFFF00"/>
            </a:solidFill>
            <a:prstDash val="solid"/>
            <a:round/>
            <a:headEnd type="none" w="sm" len="sm"/>
            <a:tailEnd type="triangle" w="med" len="med"/>
          </a:ln>
        </p:spPr>
      </p:cxnSp>
      <p:cxnSp>
        <p:nvCxnSpPr>
          <p:cNvPr id="214" name="Google Shape;214;p77"/>
          <p:cNvCxnSpPr/>
          <p:nvPr/>
        </p:nvCxnSpPr>
        <p:spPr>
          <a:xfrm rot="10800000">
            <a:off x="3573086" y="2877218"/>
            <a:ext cx="1248236" cy="795546"/>
          </a:xfrm>
          <a:prstGeom prst="straightConnector1">
            <a:avLst/>
          </a:prstGeom>
          <a:noFill/>
          <a:ln w="38100" cap="flat" cmpd="sng">
            <a:solidFill>
              <a:srgbClr val="FFFF00"/>
            </a:solidFill>
            <a:prstDash val="solid"/>
            <a:round/>
            <a:headEnd type="none" w="sm" len="sm"/>
            <a:tailEnd type="triangle" w="med" len="med"/>
          </a:ln>
        </p:spPr>
      </p:cxnSp>
      <p:cxnSp>
        <p:nvCxnSpPr>
          <p:cNvPr id="215" name="Google Shape;215;p77"/>
          <p:cNvCxnSpPr/>
          <p:nvPr/>
        </p:nvCxnSpPr>
        <p:spPr>
          <a:xfrm rot="10800000">
            <a:off x="3384636" y="2895060"/>
            <a:ext cx="2019014" cy="1488993"/>
          </a:xfrm>
          <a:prstGeom prst="straightConnector1">
            <a:avLst/>
          </a:prstGeom>
          <a:noFill/>
          <a:ln w="38100" cap="flat" cmpd="sng">
            <a:solidFill>
              <a:srgbClr val="FFFF00"/>
            </a:solidFill>
            <a:prstDash val="solid"/>
            <a:round/>
            <a:headEnd type="none" w="sm" len="sm"/>
            <a:tailEnd type="triangle" w="med" len="med"/>
          </a:ln>
        </p:spPr>
      </p:cxnSp>
      <p:cxnSp>
        <p:nvCxnSpPr>
          <p:cNvPr id="216" name="Google Shape;216;p77"/>
          <p:cNvCxnSpPr/>
          <p:nvPr/>
        </p:nvCxnSpPr>
        <p:spPr>
          <a:xfrm rot="10800000">
            <a:off x="3521153" y="2791904"/>
            <a:ext cx="2968219" cy="329274"/>
          </a:xfrm>
          <a:prstGeom prst="straightConnector1">
            <a:avLst/>
          </a:prstGeom>
          <a:noFill/>
          <a:ln w="28575" cap="flat" cmpd="sng">
            <a:solidFill>
              <a:srgbClr val="FFFF00"/>
            </a:solidFill>
            <a:prstDash val="solid"/>
            <a:round/>
            <a:headEnd type="none" w="sm" len="sm"/>
            <a:tailEnd type="triangle" w="med" len="med"/>
          </a:ln>
        </p:spPr>
      </p:cxnSp>
      <p:cxnSp>
        <p:nvCxnSpPr>
          <p:cNvPr id="217" name="Google Shape;217;p77"/>
          <p:cNvCxnSpPr/>
          <p:nvPr/>
        </p:nvCxnSpPr>
        <p:spPr>
          <a:xfrm flipH="1">
            <a:off x="3511385" y="2240318"/>
            <a:ext cx="3953859" cy="409398"/>
          </a:xfrm>
          <a:prstGeom prst="straightConnector1">
            <a:avLst/>
          </a:prstGeom>
          <a:noFill/>
          <a:ln w="28575" cap="flat" cmpd="sng">
            <a:solidFill>
              <a:srgbClr val="FFFF00"/>
            </a:solidFill>
            <a:prstDash val="solid"/>
            <a:round/>
            <a:headEnd type="none" w="sm" len="sm"/>
            <a:tailEnd type="triangle" w="med" len="med"/>
          </a:ln>
        </p:spPr>
      </p:cxnSp>
      <p:cxnSp>
        <p:nvCxnSpPr>
          <p:cNvPr id="218" name="Google Shape;218;p77"/>
          <p:cNvCxnSpPr>
            <a:stCxn id="200" idx="1"/>
          </p:cNvCxnSpPr>
          <p:nvPr/>
        </p:nvCxnSpPr>
        <p:spPr>
          <a:xfrm rot="10800000">
            <a:off x="3625056" y="2856183"/>
            <a:ext cx="4313100" cy="905700"/>
          </a:xfrm>
          <a:prstGeom prst="straightConnector1">
            <a:avLst/>
          </a:prstGeom>
          <a:noFill/>
          <a:ln w="19050" cap="flat" cmpd="sng">
            <a:solidFill>
              <a:srgbClr val="FFFF00"/>
            </a:solidFill>
            <a:prstDash val="solid"/>
            <a:round/>
            <a:headEnd type="none" w="sm" len="sm"/>
            <a:tailEnd type="triangle" w="med" len="med"/>
          </a:ln>
        </p:spPr>
      </p:cxnSp>
      <p:cxnSp>
        <p:nvCxnSpPr>
          <p:cNvPr id="219" name="Google Shape;219;p77"/>
          <p:cNvCxnSpPr/>
          <p:nvPr/>
        </p:nvCxnSpPr>
        <p:spPr>
          <a:xfrm rot="10800000">
            <a:off x="3573086" y="2707972"/>
            <a:ext cx="4708818" cy="16858"/>
          </a:xfrm>
          <a:prstGeom prst="straightConnector1">
            <a:avLst/>
          </a:prstGeom>
          <a:noFill/>
          <a:ln w="19050" cap="flat" cmpd="sng">
            <a:solidFill>
              <a:srgbClr val="FFFF00"/>
            </a:solidFill>
            <a:prstDash val="solid"/>
            <a:round/>
            <a:headEnd type="none" w="sm" len="sm"/>
            <a:tailEnd type="triangle" w="med" len="med"/>
          </a:ln>
        </p:spPr>
      </p:cxnSp>
      <p:cxnSp>
        <p:nvCxnSpPr>
          <p:cNvPr id="220" name="Google Shape;220;p77"/>
          <p:cNvCxnSpPr/>
          <p:nvPr/>
        </p:nvCxnSpPr>
        <p:spPr>
          <a:xfrm flipH="1">
            <a:off x="3520398" y="1810298"/>
            <a:ext cx="5370322" cy="783172"/>
          </a:xfrm>
          <a:prstGeom prst="straightConnector1">
            <a:avLst/>
          </a:prstGeom>
          <a:noFill/>
          <a:ln w="19050" cap="flat" cmpd="sng">
            <a:solidFill>
              <a:srgbClr val="FFFF00"/>
            </a:solidFill>
            <a:prstDash val="solid"/>
            <a:round/>
            <a:headEnd type="none" w="sm" len="sm"/>
            <a:tailEnd type="triangle" w="med" len="med"/>
          </a:ln>
        </p:spPr>
      </p:cxnSp>
      <p:cxnSp>
        <p:nvCxnSpPr>
          <p:cNvPr id="221" name="Google Shape;221;p77"/>
          <p:cNvCxnSpPr>
            <a:stCxn id="208" idx="1"/>
          </p:cNvCxnSpPr>
          <p:nvPr/>
        </p:nvCxnSpPr>
        <p:spPr>
          <a:xfrm rot="10800000">
            <a:off x="3591586" y="2754332"/>
            <a:ext cx="5420700" cy="327000"/>
          </a:xfrm>
          <a:prstGeom prst="straightConnector1">
            <a:avLst/>
          </a:prstGeom>
          <a:noFill/>
          <a:ln w="19050" cap="flat" cmpd="sng">
            <a:solidFill>
              <a:srgbClr val="FFFF00"/>
            </a:solidFill>
            <a:prstDash val="solid"/>
            <a:round/>
            <a:headEnd type="none" w="sm" len="sm"/>
            <a:tailEnd type="triangle" w="med" len="med"/>
          </a:ln>
        </p:spPr>
      </p:cxnSp>
      <p:cxnSp>
        <p:nvCxnSpPr>
          <p:cNvPr id="222" name="Google Shape;222;p77"/>
          <p:cNvCxnSpPr>
            <a:stCxn id="211" idx="1"/>
            <a:endCxn id="198" idx="3"/>
          </p:cNvCxnSpPr>
          <p:nvPr/>
        </p:nvCxnSpPr>
        <p:spPr>
          <a:xfrm rot="10800000">
            <a:off x="3573187" y="2733764"/>
            <a:ext cx="6157500" cy="590700"/>
          </a:xfrm>
          <a:prstGeom prst="straightConnector1">
            <a:avLst/>
          </a:prstGeom>
          <a:noFill/>
          <a:ln w="19050" cap="flat" cmpd="sng">
            <a:solidFill>
              <a:srgbClr val="FFFF00"/>
            </a:solidFill>
            <a:prstDash val="solid"/>
            <a:round/>
            <a:headEnd type="none" w="sm" len="sm"/>
            <a:tailEnd type="triangle" w="med" len="med"/>
          </a:ln>
        </p:spPr>
      </p:cxnSp>
      <p:cxnSp>
        <p:nvCxnSpPr>
          <p:cNvPr id="223" name="Google Shape;223;p77"/>
          <p:cNvCxnSpPr>
            <a:endCxn id="198" idx="3"/>
          </p:cNvCxnSpPr>
          <p:nvPr/>
        </p:nvCxnSpPr>
        <p:spPr>
          <a:xfrm flipH="1">
            <a:off x="3573086" y="2401248"/>
            <a:ext cx="6157500" cy="332400"/>
          </a:xfrm>
          <a:prstGeom prst="straightConnector1">
            <a:avLst/>
          </a:prstGeom>
          <a:noFill/>
          <a:ln w="19050" cap="flat" cmpd="sng">
            <a:solidFill>
              <a:srgbClr val="FFFF00"/>
            </a:solidFill>
            <a:prstDash val="solid"/>
            <a:round/>
            <a:headEnd type="none" w="sm" len="sm"/>
            <a:tailEnd type="triangle" w="med" len="med"/>
          </a:ln>
        </p:spPr>
      </p:cxnSp>
      <p:cxnSp>
        <p:nvCxnSpPr>
          <p:cNvPr id="224" name="Google Shape;224;p77"/>
          <p:cNvCxnSpPr/>
          <p:nvPr/>
        </p:nvCxnSpPr>
        <p:spPr>
          <a:xfrm rot="10800000">
            <a:off x="3476536" y="2848632"/>
            <a:ext cx="3981514" cy="2027963"/>
          </a:xfrm>
          <a:prstGeom prst="straightConnector1">
            <a:avLst/>
          </a:prstGeom>
          <a:noFill/>
          <a:ln w="19050" cap="flat" cmpd="sng">
            <a:solidFill>
              <a:srgbClr val="FFFF00"/>
            </a:solidFill>
            <a:prstDash val="solid"/>
            <a:round/>
            <a:headEnd type="none" w="sm" len="sm"/>
            <a:tailEnd type="triangle" w="med" len="med"/>
          </a:ln>
        </p:spPr>
      </p:cxnSp>
      <p:sp>
        <p:nvSpPr>
          <p:cNvPr id="225" name="Google Shape;225;p77"/>
          <p:cNvSpPr txBox="1"/>
          <p:nvPr/>
        </p:nvSpPr>
        <p:spPr>
          <a:xfrm>
            <a:off x="285480" y="164316"/>
            <a:ext cx="425789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Connected to the HQ</a:t>
            </a:r>
            <a:endParaRPr sz="3200" b="1" i="0" u="none" strike="noStrike" cap="none">
              <a:solidFill>
                <a:srgbClr val="002060"/>
              </a:solidFill>
              <a:latin typeface="Arial"/>
              <a:ea typeface="Arial"/>
              <a:cs typeface="Arial"/>
              <a:sym typeface="Arial"/>
            </a:endParaRPr>
          </a:p>
        </p:txBody>
      </p:sp>
      <p:pic>
        <p:nvPicPr>
          <p:cNvPr id="226" name="Google Shape;226;p77" descr="A picture containing drawing&#10;&#10;Description automatically generated"/>
          <p:cNvPicPr preferRelativeResize="0"/>
          <p:nvPr/>
        </p:nvPicPr>
        <p:blipFill rotWithShape="1">
          <a:blip r:embed="rId6">
            <a:alphaModFix/>
          </a:blip>
          <a:srcRect/>
          <a:stretch/>
        </p:blipFill>
        <p:spPr>
          <a:xfrm>
            <a:off x="0" y="5573088"/>
            <a:ext cx="1417834" cy="12849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500"/>
                                        <p:tgtEl>
                                          <p:spTgt spid="212"/>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500"/>
                                        <p:tgtEl>
                                          <p:spTgt spid="220"/>
                                        </p:tgtEl>
                                      </p:cBhvr>
                                    </p:animEffect>
                                  </p:childTnLst>
                                </p:cTn>
                              </p:par>
                              <p:par>
                                <p:cTn id="11" presetID="10" presetClass="entr" presetSubtype="0" fill="hold" nodeType="withEffect">
                                  <p:stCondLst>
                                    <p:cond delay="0"/>
                                  </p:stCondLst>
                                  <p:childTnLst>
                                    <p:set>
                                      <p:cBhvr>
                                        <p:cTn id="12" dur="1" fill="hold">
                                          <p:stCondLst>
                                            <p:cond delay="0"/>
                                          </p:stCondLst>
                                        </p:cTn>
                                        <p:tgtEl>
                                          <p:spTgt spid="217"/>
                                        </p:tgtEl>
                                        <p:attrNameLst>
                                          <p:attrName>style.visibility</p:attrName>
                                        </p:attrNameLst>
                                      </p:cBhvr>
                                      <p:to>
                                        <p:strVal val="visible"/>
                                      </p:to>
                                    </p:set>
                                    <p:animEffect transition="in" filter="fade">
                                      <p:cBhvr>
                                        <p:cTn id="13" dur="500"/>
                                        <p:tgtEl>
                                          <p:spTgt spid="217"/>
                                        </p:tgtEl>
                                      </p:cBhvr>
                                    </p:animEffect>
                                  </p:childTnLst>
                                </p:cTn>
                              </p:par>
                              <p:par>
                                <p:cTn id="14" presetID="10" presetClass="entr" presetSubtype="0" fill="hold" nodeType="withEffect">
                                  <p:stCondLst>
                                    <p:cond delay="0"/>
                                  </p:stCondLst>
                                  <p:childTnLst>
                                    <p:set>
                                      <p:cBhvr>
                                        <p:cTn id="15" dur="1" fill="hold">
                                          <p:stCondLst>
                                            <p:cond delay="0"/>
                                          </p:stCondLst>
                                        </p:cTn>
                                        <p:tgtEl>
                                          <p:spTgt spid="223"/>
                                        </p:tgtEl>
                                        <p:attrNameLst>
                                          <p:attrName>style.visibility</p:attrName>
                                        </p:attrNameLst>
                                      </p:cBhvr>
                                      <p:to>
                                        <p:strVal val="visible"/>
                                      </p:to>
                                    </p:set>
                                    <p:animEffect transition="in" filter="fade">
                                      <p:cBhvr>
                                        <p:cTn id="16" dur="500"/>
                                        <p:tgtEl>
                                          <p:spTgt spid="223"/>
                                        </p:tgtEl>
                                      </p:cBhvr>
                                    </p:animEffect>
                                  </p:childTnLst>
                                </p:cTn>
                              </p:par>
                              <p:par>
                                <p:cTn id="17" presetID="10"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animEffect transition="in" filter="fade">
                                      <p:cBhvr>
                                        <p:cTn id="19" dur="500"/>
                                        <p:tgtEl>
                                          <p:spTgt spid="219"/>
                                        </p:tgtEl>
                                      </p:cBhvr>
                                    </p:animEffect>
                                  </p:childTnLst>
                                </p:cTn>
                              </p:par>
                              <p:par>
                                <p:cTn id="20" presetID="10" presetClass="entr" presetSubtype="0" fill="hold" nodeType="withEffect">
                                  <p:stCondLst>
                                    <p:cond delay="0"/>
                                  </p:stCondLst>
                                  <p:childTnLst>
                                    <p:set>
                                      <p:cBhvr>
                                        <p:cTn id="21" dur="1" fill="hold">
                                          <p:stCondLst>
                                            <p:cond delay="0"/>
                                          </p:stCondLst>
                                        </p:cTn>
                                        <p:tgtEl>
                                          <p:spTgt spid="221"/>
                                        </p:tgtEl>
                                        <p:attrNameLst>
                                          <p:attrName>style.visibility</p:attrName>
                                        </p:attrNameLst>
                                      </p:cBhvr>
                                      <p:to>
                                        <p:strVal val="visible"/>
                                      </p:to>
                                    </p:set>
                                    <p:animEffect transition="in" filter="fade">
                                      <p:cBhvr>
                                        <p:cTn id="22" dur="500"/>
                                        <p:tgtEl>
                                          <p:spTgt spid="221"/>
                                        </p:tgtEl>
                                      </p:cBhvr>
                                    </p:animEffect>
                                  </p:childTnLst>
                                </p:cTn>
                              </p:par>
                              <p:par>
                                <p:cTn id="23" presetID="10" presetClass="entr" presetSubtype="0" fill="hold" nodeType="withEffect">
                                  <p:stCondLst>
                                    <p:cond delay="0"/>
                                  </p:stCondLst>
                                  <p:childTnLst>
                                    <p:set>
                                      <p:cBhvr>
                                        <p:cTn id="24" dur="1" fill="hold">
                                          <p:stCondLst>
                                            <p:cond delay="0"/>
                                          </p:stCondLst>
                                        </p:cTn>
                                        <p:tgtEl>
                                          <p:spTgt spid="222"/>
                                        </p:tgtEl>
                                        <p:attrNameLst>
                                          <p:attrName>style.visibility</p:attrName>
                                        </p:attrNameLst>
                                      </p:cBhvr>
                                      <p:to>
                                        <p:strVal val="visible"/>
                                      </p:to>
                                    </p:set>
                                    <p:animEffect transition="in" filter="fade">
                                      <p:cBhvr>
                                        <p:cTn id="25" dur="500"/>
                                        <p:tgtEl>
                                          <p:spTgt spid="222"/>
                                        </p:tgtEl>
                                      </p:cBhvr>
                                    </p:animEffect>
                                  </p:childTnLst>
                                </p:cTn>
                              </p:par>
                              <p:par>
                                <p:cTn id="26" presetID="10" presetClass="entr" presetSubtype="0" fill="hold" nodeType="withEffect">
                                  <p:stCondLst>
                                    <p:cond delay="0"/>
                                  </p:stCondLst>
                                  <p:childTnLst>
                                    <p:set>
                                      <p:cBhvr>
                                        <p:cTn id="27" dur="1" fill="hold">
                                          <p:stCondLst>
                                            <p:cond delay="0"/>
                                          </p:stCondLst>
                                        </p:cTn>
                                        <p:tgtEl>
                                          <p:spTgt spid="218"/>
                                        </p:tgtEl>
                                        <p:attrNameLst>
                                          <p:attrName>style.visibility</p:attrName>
                                        </p:attrNameLst>
                                      </p:cBhvr>
                                      <p:to>
                                        <p:strVal val="visible"/>
                                      </p:to>
                                    </p:set>
                                    <p:animEffect transition="in" filter="fade">
                                      <p:cBhvr>
                                        <p:cTn id="28" dur="500"/>
                                        <p:tgtEl>
                                          <p:spTgt spid="218"/>
                                        </p:tgtEl>
                                      </p:cBhvr>
                                    </p:animEffect>
                                  </p:childTnLst>
                                </p:cTn>
                              </p:par>
                              <p:par>
                                <p:cTn id="29" presetID="10" presetClass="entr" presetSubtype="0" fill="hold" nodeType="withEffect">
                                  <p:stCondLst>
                                    <p:cond delay="0"/>
                                  </p:stCondLst>
                                  <p:childTnLst>
                                    <p:set>
                                      <p:cBhvr>
                                        <p:cTn id="30" dur="1" fill="hold">
                                          <p:stCondLst>
                                            <p:cond delay="0"/>
                                          </p:stCondLst>
                                        </p:cTn>
                                        <p:tgtEl>
                                          <p:spTgt spid="224"/>
                                        </p:tgtEl>
                                        <p:attrNameLst>
                                          <p:attrName>style.visibility</p:attrName>
                                        </p:attrNameLst>
                                      </p:cBhvr>
                                      <p:to>
                                        <p:strVal val="visible"/>
                                      </p:to>
                                    </p:set>
                                    <p:animEffect transition="in" filter="fade">
                                      <p:cBhvr>
                                        <p:cTn id="31" dur="500"/>
                                        <p:tgtEl>
                                          <p:spTgt spid="224"/>
                                        </p:tgtEl>
                                      </p:cBhvr>
                                    </p:animEffect>
                                  </p:childTnLst>
                                </p:cTn>
                              </p:par>
                              <p:par>
                                <p:cTn id="32" presetID="10" presetClass="entr" presetSubtype="0" fill="hold" nodeType="with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fade">
                                      <p:cBhvr>
                                        <p:cTn id="34" dur="500"/>
                                        <p:tgtEl>
                                          <p:spTgt spid="215"/>
                                        </p:tgtEl>
                                      </p:cBhvr>
                                    </p:animEffect>
                                  </p:childTnLst>
                                </p:cTn>
                              </p:par>
                              <p:par>
                                <p:cTn id="35" presetID="10" presetClass="entr" presetSubtype="0" fill="hold" nodeType="with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par>
                                <p:cTn id="38" presetID="10" presetClass="entr" presetSubtype="0" fill="hold" nodeType="withEffect">
                                  <p:stCondLst>
                                    <p:cond delay="0"/>
                                  </p:stCondLst>
                                  <p:childTnLst>
                                    <p:set>
                                      <p:cBhvr>
                                        <p:cTn id="39" dur="1" fill="hold">
                                          <p:stCondLst>
                                            <p:cond delay="0"/>
                                          </p:stCondLst>
                                        </p:cTn>
                                        <p:tgtEl>
                                          <p:spTgt spid="213"/>
                                        </p:tgtEl>
                                        <p:attrNameLst>
                                          <p:attrName>style.visibility</p:attrName>
                                        </p:attrNameLst>
                                      </p:cBhvr>
                                      <p:to>
                                        <p:strVal val="visible"/>
                                      </p:to>
                                    </p:set>
                                    <p:animEffect transition="in" filter="fade">
                                      <p:cBhvr>
                                        <p:cTn id="40" dur="500"/>
                                        <p:tgtEl>
                                          <p:spTgt spid="213"/>
                                        </p:tgtEl>
                                      </p:cBhvr>
                                    </p:animEffect>
                                  </p:childTnLst>
                                </p:cTn>
                              </p:par>
                              <p:par>
                                <p:cTn id="41" presetID="10" presetClass="entr" presetSubtype="0" fill="hold" nodeType="withEffect">
                                  <p:stCondLst>
                                    <p:cond delay="0"/>
                                  </p:stCondLst>
                                  <p:childTnLst>
                                    <p:set>
                                      <p:cBhvr>
                                        <p:cTn id="42" dur="1" fill="hold">
                                          <p:stCondLst>
                                            <p:cond delay="0"/>
                                          </p:stCondLst>
                                        </p:cTn>
                                        <p:tgtEl>
                                          <p:spTgt spid="216"/>
                                        </p:tgtEl>
                                        <p:attrNameLst>
                                          <p:attrName>style.visibility</p:attrName>
                                        </p:attrNameLst>
                                      </p:cBhvr>
                                      <p:to>
                                        <p:strVal val="visible"/>
                                      </p:to>
                                    </p:set>
                                    <p:animEffect transition="in" filter="fade">
                                      <p:cBhvr>
                                        <p:cTn id="43"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31"/>
        <p:cNvGrpSpPr/>
        <p:nvPr/>
      </p:nvGrpSpPr>
      <p:grpSpPr>
        <a:xfrm>
          <a:off x="0" y="0"/>
          <a:ext cx="0" cy="0"/>
          <a:chOff x="0" y="0"/>
          <a:chExt cx="0" cy="0"/>
        </a:xfrm>
      </p:grpSpPr>
      <p:sp>
        <p:nvSpPr>
          <p:cNvPr id="232" name="Google Shape;232;p78"/>
          <p:cNvSpPr txBox="1"/>
          <p:nvPr/>
        </p:nvSpPr>
        <p:spPr>
          <a:xfrm>
            <a:off x="371915" y="230820"/>
            <a:ext cx="574067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Emergence of Public Clouds</a:t>
            </a:r>
            <a:endParaRPr sz="3200" b="1" i="0" u="none" strike="noStrike" cap="none">
              <a:solidFill>
                <a:srgbClr val="002060"/>
              </a:solidFill>
              <a:latin typeface="Arial"/>
              <a:ea typeface="Arial"/>
              <a:cs typeface="Arial"/>
              <a:sym typeface="Arial"/>
            </a:endParaRPr>
          </a:p>
        </p:txBody>
      </p:sp>
      <p:pic>
        <p:nvPicPr>
          <p:cNvPr id="233" name="Google Shape;233;p78" descr="The Cloud Platform of Your Choice: AWS vs Azure vs GCP - Smartnet"/>
          <p:cNvPicPr preferRelativeResize="0"/>
          <p:nvPr/>
        </p:nvPicPr>
        <p:blipFill rotWithShape="1">
          <a:blip r:embed="rId3">
            <a:alphaModFix/>
          </a:blip>
          <a:srcRect/>
          <a:stretch/>
        </p:blipFill>
        <p:spPr>
          <a:xfrm>
            <a:off x="2494630" y="942974"/>
            <a:ext cx="9160933" cy="5153025"/>
          </a:xfrm>
          <a:prstGeom prst="roundRect">
            <a:avLst>
              <a:gd name="adj" fmla="val 8594"/>
            </a:avLst>
          </a:prstGeom>
          <a:solidFill>
            <a:srgbClr val="ECECEC"/>
          </a:solidFill>
          <a:ln>
            <a:noFill/>
          </a:ln>
        </p:spPr>
      </p:pic>
      <p:sp>
        <p:nvSpPr>
          <p:cNvPr id="234" name="Google Shape;234;p78"/>
          <p:cNvSpPr txBox="1"/>
          <p:nvPr/>
        </p:nvSpPr>
        <p:spPr>
          <a:xfrm>
            <a:off x="2576295" y="6350757"/>
            <a:ext cx="26993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Gartner report (Nov 2023)</a:t>
            </a:r>
            <a:endParaRPr sz="1400" b="0" i="0" u="none" strike="noStrike" cap="none">
              <a:solidFill>
                <a:srgbClr val="000000"/>
              </a:solidFill>
              <a:latin typeface="Arial"/>
              <a:ea typeface="Arial"/>
              <a:cs typeface="Arial"/>
              <a:sym typeface="Arial"/>
            </a:endParaRPr>
          </a:p>
        </p:txBody>
      </p:sp>
      <p:sp>
        <p:nvSpPr>
          <p:cNvPr id="235" name="Google Shape;235;p78"/>
          <p:cNvSpPr txBox="1"/>
          <p:nvPr/>
        </p:nvSpPr>
        <p:spPr>
          <a:xfrm>
            <a:off x="2534520" y="6058088"/>
            <a:ext cx="27829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Spacelift report (Mar 2024)</a:t>
            </a:r>
            <a:endParaRPr sz="1400" b="0" i="0" u="none" strike="noStrike" cap="none">
              <a:solidFill>
                <a:srgbClr val="000000"/>
              </a:solidFill>
              <a:latin typeface="Arial"/>
              <a:ea typeface="Arial"/>
              <a:cs typeface="Arial"/>
              <a:sym typeface="Arial"/>
            </a:endParaRPr>
          </a:p>
        </p:txBody>
      </p:sp>
      <p:pic>
        <p:nvPicPr>
          <p:cNvPr id="236" name="Google Shape;236;p78" descr="A picture containing drawing&#10;&#10;Description automatically generated"/>
          <p:cNvPicPr preferRelativeResize="0"/>
          <p:nvPr/>
        </p:nvPicPr>
        <p:blipFill rotWithShape="1">
          <a:blip r:embed="rId6">
            <a:alphaModFix/>
          </a:blip>
          <a:srcRect/>
          <a:stretch/>
        </p:blipFill>
        <p:spPr>
          <a:xfrm>
            <a:off x="0" y="5573088"/>
            <a:ext cx="1417834" cy="1284912"/>
          </a:xfrm>
          <a:prstGeom prst="rect">
            <a:avLst/>
          </a:prstGeom>
          <a:noFill/>
          <a:ln>
            <a:noFill/>
          </a:ln>
        </p:spPr>
      </p:pic>
      <p:sp>
        <p:nvSpPr>
          <p:cNvPr id="237" name="Google Shape;237;p78"/>
          <p:cNvSpPr txBox="1"/>
          <p:nvPr/>
        </p:nvSpPr>
        <p:spPr>
          <a:xfrm>
            <a:off x="8044542" y="2035628"/>
            <a:ext cx="7553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2006</a:t>
            </a:r>
            <a:endParaRPr sz="2000" b="1" i="0" u="none" strike="noStrike" cap="none">
              <a:solidFill>
                <a:srgbClr val="000000"/>
              </a:solidFill>
              <a:latin typeface="Arial"/>
              <a:ea typeface="Arial"/>
              <a:cs typeface="Arial"/>
              <a:sym typeface="Arial"/>
            </a:endParaRPr>
          </a:p>
        </p:txBody>
      </p:sp>
      <p:sp>
        <p:nvSpPr>
          <p:cNvPr id="238" name="Google Shape;238;p78"/>
          <p:cNvSpPr txBox="1"/>
          <p:nvPr/>
        </p:nvSpPr>
        <p:spPr>
          <a:xfrm>
            <a:off x="5275688" y="4576576"/>
            <a:ext cx="7553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2010</a:t>
            </a:r>
            <a:endParaRPr sz="2000" b="1" i="0" u="none" strike="noStrike" cap="none">
              <a:solidFill>
                <a:srgbClr val="000000"/>
              </a:solidFill>
              <a:latin typeface="Arial"/>
              <a:ea typeface="Arial"/>
              <a:cs typeface="Arial"/>
              <a:sym typeface="Arial"/>
            </a:endParaRPr>
          </a:p>
        </p:txBody>
      </p:sp>
      <p:sp>
        <p:nvSpPr>
          <p:cNvPr id="239" name="Google Shape;239;p78"/>
          <p:cNvSpPr txBox="1"/>
          <p:nvPr/>
        </p:nvSpPr>
        <p:spPr>
          <a:xfrm>
            <a:off x="2864584" y="2594176"/>
            <a:ext cx="7553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2011</a:t>
            </a:r>
            <a:endParaRPr sz="20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pic>
        <p:nvPicPr>
          <p:cNvPr id="245" name="Google Shape;245;p79" descr="map with pins showing locations of regions and zones"/>
          <p:cNvPicPr preferRelativeResize="0"/>
          <p:nvPr/>
        </p:nvPicPr>
        <p:blipFill rotWithShape="1">
          <a:blip r:embed="rId3">
            <a:alphaModFix/>
          </a:blip>
          <a:srcRect l="14774" r="7242"/>
          <a:stretch/>
        </p:blipFill>
        <p:spPr>
          <a:xfrm>
            <a:off x="2212129" y="815595"/>
            <a:ext cx="9566906" cy="5750613"/>
          </a:xfrm>
          <a:prstGeom prst="roundRect">
            <a:avLst>
              <a:gd name="adj" fmla="val 8594"/>
            </a:avLst>
          </a:prstGeom>
          <a:solidFill>
            <a:srgbClr val="ECECEC"/>
          </a:solidFill>
          <a:ln>
            <a:noFill/>
          </a:ln>
        </p:spPr>
      </p:pic>
      <p:pic>
        <p:nvPicPr>
          <p:cNvPr id="246" name="Google Shape;246;p79"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247" name="Google Shape;247;p79"/>
          <p:cNvSpPr txBox="1"/>
          <p:nvPr/>
        </p:nvSpPr>
        <p:spPr>
          <a:xfrm>
            <a:off x="371915" y="230820"/>
            <a:ext cx="574067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2060"/>
                </a:solidFill>
                <a:latin typeface="Arial"/>
                <a:ea typeface="Arial"/>
                <a:cs typeface="Arial"/>
                <a:sym typeface="Arial"/>
              </a:rPr>
              <a:t>Emergence of Public Clouds</a:t>
            </a:r>
            <a:endParaRPr sz="3200" b="1" i="0" u="none" strike="noStrike" cap="none">
              <a:solidFill>
                <a:srgbClr val="00206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2020</Words>
  <Application>Microsoft Office PowerPoint</Application>
  <PresentationFormat>Widescreen</PresentationFormat>
  <Paragraphs>203</Paragraphs>
  <Slides>56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Noto Sans Symbols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 Storage Service (S3)</vt:lpstr>
      <vt:lpstr>PowerPoint Presentation</vt:lpstr>
      <vt:lpstr>PowerPoint Presentation</vt:lpstr>
      <vt:lpstr>Elastic Block Store (EBS)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Dawood Sajjadi</dc:creator>
  <cp:lastModifiedBy>Dawood Sajjadi</cp:lastModifiedBy>
  <cp:revision>13</cp:revision>
  <dcterms:created xsi:type="dcterms:W3CDTF">2020-01-18T07:24:59Z</dcterms:created>
  <dcterms:modified xsi:type="dcterms:W3CDTF">2025-02-15T19:20:59Z</dcterms:modified>
</cp:coreProperties>
</file>